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1" r:id="rId2"/>
    <p:sldId id="276" r:id="rId3"/>
    <p:sldId id="340" r:id="rId4"/>
    <p:sldId id="341" r:id="rId5"/>
    <p:sldId id="342" r:id="rId6"/>
    <p:sldId id="264" r:id="rId7"/>
    <p:sldId id="274" r:id="rId8"/>
    <p:sldId id="265" r:id="rId9"/>
    <p:sldId id="275" r:id="rId10"/>
    <p:sldId id="307" r:id="rId11"/>
    <p:sldId id="329" r:id="rId12"/>
    <p:sldId id="327" r:id="rId13"/>
    <p:sldId id="339" r:id="rId14"/>
    <p:sldId id="328" r:id="rId15"/>
    <p:sldId id="280" r:id="rId16"/>
    <p:sldId id="314" r:id="rId17"/>
    <p:sldId id="324" r:id="rId18"/>
    <p:sldId id="346" r:id="rId19"/>
    <p:sldId id="262" r:id="rId20"/>
    <p:sldId id="272" r:id="rId21"/>
    <p:sldId id="296" r:id="rId22"/>
    <p:sldId id="273" r:id="rId23"/>
    <p:sldId id="300" r:id="rId24"/>
    <p:sldId id="301" r:id="rId25"/>
    <p:sldId id="302" r:id="rId26"/>
    <p:sldId id="303" r:id="rId27"/>
    <p:sldId id="282" r:id="rId2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8" autoAdjust="0"/>
    <p:restoredTop sz="94730" autoAdjust="0"/>
  </p:normalViewPr>
  <p:slideViewPr>
    <p:cSldViewPr>
      <p:cViewPr>
        <p:scale>
          <a:sx n="55" d="100"/>
          <a:sy n="55" d="100"/>
        </p:scale>
        <p:origin x="-1600" y="-288"/>
      </p:cViewPr>
      <p:guideLst>
        <p:guide orient="horz" pos="2160"/>
        <p:guide pos="2880"/>
      </p:guideLst>
    </p:cSldViewPr>
  </p:slideViewPr>
  <p:outlineViewPr>
    <p:cViewPr>
      <p:scale>
        <a:sx n="33" d="100"/>
        <a:sy n="33" d="100"/>
      </p:scale>
      <p:origin x="0" y="1592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Foglio1!$B$1</c:f>
              <c:strCache>
                <c:ptCount val="1"/>
                <c:pt idx="0">
                  <c:v>Numero dei soci per anno</c:v>
                </c:pt>
              </c:strCache>
            </c:strRef>
          </c:tx>
          <c:invertIfNegative val="0"/>
          <c:cat>
            <c:numRef>
              <c:f>Foglio1!$A$2:$A$10</c:f>
              <c:numCache>
                <c:formatCode>General</c:formatCode>
                <c:ptCount val="9"/>
                <c:pt idx="0">
                  <c:v>2014</c:v>
                </c:pt>
                <c:pt idx="1">
                  <c:v>2015</c:v>
                </c:pt>
                <c:pt idx="2">
                  <c:v>2016</c:v>
                </c:pt>
                <c:pt idx="3">
                  <c:v>2017</c:v>
                </c:pt>
                <c:pt idx="4">
                  <c:v>2018</c:v>
                </c:pt>
                <c:pt idx="5">
                  <c:v>2019</c:v>
                </c:pt>
                <c:pt idx="6">
                  <c:v>2020</c:v>
                </c:pt>
                <c:pt idx="7">
                  <c:v>2021</c:v>
                </c:pt>
                <c:pt idx="8" formatCode="mmm\-yy">
                  <c:v>44682</c:v>
                </c:pt>
              </c:numCache>
            </c:numRef>
          </c:cat>
          <c:val>
            <c:numRef>
              <c:f>Foglio1!$B$2:$B$10</c:f>
              <c:numCache>
                <c:formatCode>General</c:formatCode>
                <c:ptCount val="9"/>
                <c:pt idx="0">
                  <c:v>40</c:v>
                </c:pt>
                <c:pt idx="1">
                  <c:v>51</c:v>
                </c:pt>
                <c:pt idx="2">
                  <c:v>63</c:v>
                </c:pt>
                <c:pt idx="3">
                  <c:v>65</c:v>
                </c:pt>
                <c:pt idx="4">
                  <c:v>61</c:v>
                </c:pt>
                <c:pt idx="5">
                  <c:v>65</c:v>
                </c:pt>
                <c:pt idx="6">
                  <c:v>66</c:v>
                </c:pt>
                <c:pt idx="7">
                  <c:v>69</c:v>
                </c:pt>
                <c:pt idx="8">
                  <c:v>70</c:v>
                </c:pt>
              </c:numCache>
            </c:numRef>
          </c:val>
        </c:ser>
        <c:dLbls>
          <c:showLegendKey val="0"/>
          <c:showVal val="0"/>
          <c:showCatName val="0"/>
          <c:showSerName val="0"/>
          <c:showPercent val="0"/>
          <c:showBubbleSize val="0"/>
        </c:dLbls>
        <c:gapWidth val="150"/>
        <c:shape val="cylinder"/>
        <c:axId val="196802048"/>
        <c:axId val="165782656"/>
        <c:axId val="0"/>
      </c:bar3DChart>
      <c:catAx>
        <c:axId val="196802048"/>
        <c:scaling>
          <c:orientation val="minMax"/>
        </c:scaling>
        <c:delete val="0"/>
        <c:axPos val="b"/>
        <c:numFmt formatCode="General" sourceLinked="1"/>
        <c:majorTickMark val="out"/>
        <c:minorTickMark val="none"/>
        <c:tickLblPos val="nextTo"/>
        <c:crossAx val="165782656"/>
        <c:crosses val="autoZero"/>
        <c:auto val="1"/>
        <c:lblAlgn val="ctr"/>
        <c:lblOffset val="100"/>
        <c:noMultiLvlLbl val="0"/>
      </c:catAx>
      <c:valAx>
        <c:axId val="165782656"/>
        <c:scaling>
          <c:orientation val="minMax"/>
        </c:scaling>
        <c:delete val="0"/>
        <c:axPos val="l"/>
        <c:majorGridlines/>
        <c:numFmt formatCode="General" sourceLinked="1"/>
        <c:majorTickMark val="out"/>
        <c:minorTickMark val="none"/>
        <c:tickLblPos val="nextTo"/>
        <c:crossAx val="196802048"/>
        <c:crosses val="autoZero"/>
        <c:crossBetween val="between"/>
      </c:valAx>
    </c:plotArea>
    <c:legend>
      <c:legendPos val="r"/>
      <c:layout/>
      <c:overlay val="0"/>
    </c:legend>
    <c:plotVisOnly val="1"/>
    <c:dispBlanksAs val="gap"/>
    <c:showDLblsOverMax val="0"/>
  </c:chart>
  <c:txPr>
    <a:bodyPr/>
    <a:lstStyle/>
    <a:p>
      <a:pPr>
        <a:defRPr sz="180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Foglio1!$B$1</c:f>
              <c:strCache>
                <c:ptCount val="1"/>
                <c:pt idx="0">
                  <c:v>Numero di visualizzazioni del sito SM Club Italia</c:v>
                </c:pt>
              </c:strCache>
            </c:strRef>
          </c:tx>
          <c:marker>
            <c:symbol val="none"/>
          </c:marker>
          <c:cat>
            <c:numRef>
              <c:f>Foglio1!$A$2:$A$9</c:f>
              <c:numCache>
                <c:formatCode>General</c:formatCode>
                <c:ptCount val="8"/>
                <c:pt idx="0">
                  <c:v>2015</c:v>
                </c:pt>
                <c:pt idx="1">
                  <c:v>2016</c:v>
                </c:pt>
                <c:pt idx="2">
                  <c:v>2017</c:v>
                </c:pt>
                <c:pt idx="3">
                  <c:v>2018</c:v>
                </c:pt>
                <c:pt idx="4">
                  <c:v>2019</c:v>
                </c:pt>
                <c:pt idx="5">
                  <c:v>2020</c:v>
                </c:pt>
                <c:pt idx="6">
                  <c:v>2021</c:v>
                </c:pt>
              </c:numCache>
            </c:numRef>
          </c:cat>
          <c:val>
            <c:numRef>
              <c:f>Foglio1!$B$2:$B$9</c:f>
              <c:numCache>
                <c:formatCode>General</c:formatCode>
                <c:ptCount val="8"/>
                <c:pt idx="0">
                  <c:v>99000</c:v>
                </c:pt>
                <c:pt idx="1">
                  <c:v>160000</c:v>
                </c:pt>
                <c:pt idx="2">
                  <c:v>234000</c:v>
                </c:pt>
                <c:pt idx="3">
                  <c:v>295000</c:v>
                </c:pt>
                <c:pt idx="4">
                  <c:v>378000</c:v>
                </c:pt>
                <c:pt idx="5">
                  <c:v>450000</c:v>
                </c:pt>
                <c:pt idx="6">
                  <c:v>560000</c:v>
                </c:pt>
              </c:numCache>
            </c:numRef>
          </c:val>
          <c:smooth val="0"/>
        </c:ser>
        <c:dLbls>
          <c:showLegendKey val="0"/>
          <c:showVal val="0"/>
          <c:showCatName val="0"/>
          <c:showSerName val="0"/>
          <c:showPercent val="0"/>
          <c:showBubbleSize val="0"/>
        </c:dLbls>
        <c:marker val="1"/>
        <c:smooth val="0"/>
        <c:axId val="196802560"/>
        <c:axId val="165788992"/>
      </c:lineChart>
      <c:catAx>
        <c:axId val="196802560"/>
        <c:scaling>
          <c:orientation val="minMax"/>
        </c:scaling>
        <c:delete val="0"/>
        <c:axPos val="b"/>
        <c:numFmt formatCode="General" sourceLinked="1"/>
        <c:majorTickMark val="out"/>
        <c:minorTickMark val="none"/>
        <c:tickLblPos val="nextTo"/>
        <c:crossAx val="165788992"/>
        <c:crosses val="autoZero"/>
        <c:auto val="1"/>
        <c:lblAlgn val="ctr"/>
        <c:lblOffset val="100"/>
        <c:noMultiLvlLbl val="0"/>
      </c:catAx>
      <c:valAx>
        <c:axId val="165788992"/>
        <c:scaling>
          <c:orientation val="minMax"/>
        </c:scaling>
        <c:delete val="0"/>
        <c:axPos val="l"/>
        <c:majorGridlines/>
        <c:numFmt formatCode="General" sourceLinked="1"/>
        <c:majorTickMark val="out"/>
        <c:minorTickMark val="none"/>
        <c:tickLblPos val="nextTo"/>
        <c:crossAx val="196802560"/>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Foglio1!$B$1</c:f>
              <c:strCache>
                <c:ptCount val="1"/>
                <c:pt idx="0">
                  <c:v>Partecipazione a Raduni e Eventi</c:v>
                </c:pt>
              </c:strCache>
            </c:strRef>
          </c:tx>
          <c:invertIfNegative val="0"/>
          <c:cat>
            <c:numRef>
              <c:f>Foglio1!$A$2:$A$9</c:f>
              <c:numCache>
                <c:formatCode>General</c:formatCode>
                <c:ptCount val="8"/>
                <c:pt idx="0">
                  <c:v>2014</c:v>
                </c:pt>
                <c:pt idx="1">
                  <c:v>2015</c:v>
                </c:pt>
                <c:pt idx="2">
                  <c:v>2016</c:v>
                </c:pt>
                <c:pt idx="3">
                  <c:v>2017</c:v>
                </c:pt>
                <c:pt idx="4">
                  <c:v>2018</c:v>
                </c:pt>
                <c:pt idx="5">
                  <c:v>2019</c:v>
                </c:pt>
                <c:pt idx="6">
                  <c:v>2020</c:v>
                </c:pt>
                <c:pt idx="7">
                  <c:v>2021</c:v>
                </c:pt>
              </c:numCache>
            </c:numRef>
          </c:cat>
          <c:val>
            <c:numRef>
              <c:f>Foglio1!$B$2:$B$9</c:f>
              <c:numCache>
                <c:formatCode>General</c:formatCode>
                <c:ptCount val="8"/>
                <c:pt idx="0">
                  <c:v>8</c:v>
                </c:pt>
                <c:pt idx="1">
                  <c:v>9</c:v>
                </c:pt>
                <c:pt idx="2">
                  <c:v>9</c:v>
                </c:pt>
                <c:pt idx="3">
                  <c:v>11</c:v>
                </c:pt>
                <c:pt idx="4">
                  <c:v>11</c:v>
                </c:pt>
                <c:pt idx="5">
                  <c:v>15</c:v>
                </c:pt>
                <c:pt idx="6">
                  <c:v>1</c:v>
                </c:pt>
                <c:pt idx="7">
                  <c:v>5</c:v>
                </c:pt>
              </c:numCache>
            </c:numRef>
          </c:val>
        </c:ser>
        <c:dLbls>
          <c:showLegendKey val="0"/>
          <c:showVal val="0"/>
          <c:showCatName val="0"/>
          <c:showSerName val="0"/>
          <c:showPercent val="0"/>
          <c:showBubbleSize val="0"/>
        </c:dLbls>
        <c:gapWidth val="150"/>
        <c:axId val="196803072"/>
        <c:axId val="199338240"/>
      </c:barChart>
      <c:catAx>
        <c:axId val="196803072"/>
        <c:scaling>
          <c:orientation val="minMax"/>
        </c:scaling>
        <c:delete val="0"/>
        <c:axPos val="b"/>
        <c:numFmt formatCode="General" sourceLinked="1"/>
        <c:majorTickMark val="out"/>
        <c:minorTickMark val="none"/>
        <c:tickLblPos val="nextTo"/>
        <c:crossAx val="199338240"/>
        <c:crosses val="autoZero"/>
        <c:auto val="1"/>
        <c:lblAlgn val="ctr"/>
        <c:lblOffset val="100"/>
        <c:noMultiLvlLbl val="0"/>
      </c:catAx>
      <c:valAx>
        <c:axId val="199338240"/>
        <c:scaling>
          <c:orientation val="minMax"/>
        </c:scaling>
        <c:delete val="0"/>
        <c:axPos val="l"/>
        <c:majorGridlines/>
        <c:numFmt formatCode="General" sourceLinked="1"/>
        <c:majorTickMark val="out"/>
        <c:minorTickMark val="none"/>
        <c:tickLblPos val="nextTo"/>
        <c:crossAx val="196803072"/>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76E11-E56B-4B68-B499-49483B7E271D}" type="datetimeFigureOut">
              <a:rPr lang="it-IT" smtClean="0"/>
              <a:t>03/05/2022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12738F-583A-4F09-8A41-028A84ADCA84}" type="slidenum">
              <a:rPr lang="it-IT" smtClean="0"/>
              <a:t>‹N›</a:t>
            </a:fld>
            <a:endParaRPr lang="it-IT"/>
          </a:p>
        </p:txBody>
      </p:sp>
    </p:spTree>
    <p:extLst>
      <p:ext uri="{BB962C8B-B14F-4D97-AF65-F5344CB8AC3E}">
        <p14:creationId xmlns:p14="http://schemas.microsoft.com/office/powerpoint/2010/main" val="96200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ABC86F4-F02E-42EF-A838-D7FC8616D682}" type="datetimeFigureOut">
              <a:rPr lang="it-IT" smtClean="0"/>
              <a:t>03/05/2022</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9E23E1B4-9ABD-4DF1-81E4-F87EBCE64B5E}" type="slidenum">
              <a:rPr lang="it-IT" smtClean="0"/>
              <a:t>‹N›</a:t>
            </a:fld>
            <a:endParaRPr lang="it-IT" dirty="0"/>
          </a:p>
        </p:txBody>
      </p:sp>
    </p:spTree>
    <p:extLst>
      <p:ext uri="{BB962C8B-B14F-4D97-AF65-F5344CB8AC3E}">
        <p14:creationId xmlns:p14="http://schemas.microsoft.com/office/powerpoint/2010/main" val="3757568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ABC86F4-F02E-42EF-A838-D7FC8616D682}" type="datetimeFigureOut">
              <a:rPr lang="it-IT" smtClean="0"/>
              <a:t>03/05/2022</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9E23E1B4-9ABD-4DF1-81E4-F87EBCE64B5E}" type="slidenum">
              <a:rPr lang="it-IT" smtClean="0"/>
              <a:t>‹N›</a:t>
            </a:fld>
            <a:endParaRPr lang="it-IT" dirty="0"/>
          </a:p>
        </p:txBody>
      </p:sp>
    </p:spTree>
    <p:extLst>
      <p:ext uri="{BB962C8B-B14F-4D97-AF65-F5344CB8AC3E}">
        <p14:creationId xmlns:p14="http://schemas.microsoft.com/office/powerpoint/2010/main" val="32604115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ABC86F4-F02E-42EF-A838-D7FC8616D682}" type="datetimeFigureOut">
              <a:rPr lang="it-IT" smtClean="0"/>
              <a:t>03/05/2022</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9E23E1B4-9ABD-4DF1-81E4-F87EBCE64B5E}" type="slidenum">
              <a:rPr lang="it-IT" smtClean="0"/>
              <a:t>‹N›</a:t>
            </a:fld>
            <a:endParaRPr lang="it-IT" dirty="0"/>
          </a:p>
        </p:txBody>
      </p:sp>
    </p:spTree>
    <p:extLst>
      <p:ext uri="{BB962C8B-B14F-4D97-AF65-F5344CB8AC3E}">
        <p14:creationId xmlns:p14="http://schemas.microsoft.com/office/powerpoint/2010/main" val="24184957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ABC86F4-F02E-42EF-A838-D7FC8616D682}" type="datetimeFigureOut">
              <a:rPr lang="it-IT" smtClean="0"/>
              <a:t>03/05/2022</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9E23E1B4-9ABD-4DF1-81E4-F87EBCE64B5E}" type="slidenum">
              <a:rPr lang="it-IT" smtClean="0"/>
              <a:t>‹N›</a:t>
            </a:fld>
            <a:endParaRPr lang="it-IT" dirty="0"/>
          </a:p>
        </p:txBody>
      </p:sp>
    </p:spTree>
    <p:extLst>
      <p:ext uri="{BB962C8B-B14F-4D97-AF65-F5344CB8AC3E}">
        <p14:creationId xmlns:p14="http://schemas.microsoft.com/office/powerpoint/2010/main" val="29007233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ABC86F4-F02E-42EF-A838-D7FC8616D682}" type="datetimeFigureOut">
              <a:rPr lang="it-IT" smtClean="0"/>
              <a:t>03/05/2022</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9E23E1B4-9ABD-4DF1-81E4-F87EBCE64B5E}" type="slidenum">
              <a:rPr lang="it-IT" smtClean="0"/>
              <a:t>‹N›</a:t>
            </a:fld>
            <a:endParaRPr lang="it-IT" dirty="0"/>
          </a:p>
        </p:txBody>
      </p:sp>
    </p:spTree>
    <p:extLst>
      <p:ext uri="{BB962C8B-B14F-4D97-AF65-F5344CB8AC3E}">
        <p14:creationId xmlns:p14="http://schemas.microsoft.com/office/powerpoint/2010/main" val="29648571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ABC86F4-F02E-42EF-A838-D7FC8616D682}" type="datetimeFigureOut">
              <a:rPr lang="it-IT" smtClean="0"/>
              <a:t>03/05/2022</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9E23E1B4-9ABD-4DF1-81E4-F87EBCE64B5E}" type="slidenum">
              <a:rPr lang="it-IT" smtClean="0"/>
              <a:t>‹N›</a:t>
            </a:fld>
            <a:endParaRPr lang="it-IT" dirty="0"/>
          </a:p>
        </p:txBody>
      </p:sp>
    </p:spTree>
    <p:extLst>
      <p:ext uri="{BB962C8B-B14F-4D97-AF65-F5344CB8AC3E}">
        <p14:creationId xmlns:p14="http://schemas.microsoft.com/office/powerpoint/2010/main" val="37931384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ABC86F4-F02E-42EF-A838-D7FC8616D682}" type="datetimeFigureOut">
              <a:rPr lang="it-IT" smtClean="0"/>
              <a:t>03/05/2022</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9E23E1B4-9ABD-4DF1-81E4-F87EBCE64B5E}" type="slidenum">
              <a:rPr lang="it-IT" smtClean="0"/>
              <a:t>‹N›</a:t>
            </a:fld>
            <a:endParaRPr lang="it-IT" dirty="0"/>
          </a:p>
        </p:txBody>
      </p:sp>
    </p:spTree>
    <p:extLst>
      <p:ext uri="{BB962C8B-B14F-4D97-AF65-F5344CB8AC3E}">
        <p14:creationId xmlns:p14="http://schemas.microsoft.com/office/powerpoint/2010/main" val="39550858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ABC86F4-F02E-42EF-A838-D7FC8616D682}" type="datetimeFigureOut">
              <a:rPr lang="it-IT" smtClean="0"/>
              <a:t>03/05/2022</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9E23E1B4-9ABD-4DF1-81E4-F87EBCE64B5E}" type="slidenum">
              <a:rPr lang="it-IT" smtClean="0"/>
              <a:t>‹N›</a:t>
            </a:fld>
            <a:endParaRPr lang="it-IT" dirty="0"/>
          </a:p>
        </p:txBody>
      </p:sp>
    </p:spTree>
    <p:extLst>
      <p:ext uri="{BB962C8B-B14F-4D97-AF65-F5344CB8AC3E}">
        <p14:creationId xmlns:p14="http://schemas.microsoft.com/office/powerpoint/2010/main" val="32072941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ABC86F4-F02E-42EF-A838-D7FC8616D682}" type="datetimeFigureOut">
              <a:rPr lang="it-IT" smtClean="0"/>
              <a:t>03/05/2022</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9E23E1B4-9ABD-4DF1-81E4-F87EBCE64B5E}" type="slidenum">
              <a:rPr lang="it-IT" smtClean="0"/>
              <a:t>‹N›</a:t>
            </a:fld>
            <a:endParaRPr lang="it-IT" dirty="0"/>
          </a:p>
        </p:txBody>
      </p:sp>
    </p:spTree>
    <p:extLst>
      <p:ext uri="{BB962C8B-B14F-4D97-AF65-F5344CB8AC3E}">
        <p14:creationId xmlns:p14="http://schemas.microsoft.com/office/powerpoint/2010/main" val="4443294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ABC86F4-F02E-42EF-A838-D7FC8616D682}" type="datetimeFigureOut">
              <a:rPr lang="it-IT" smtClean="0"/>
              <a:t>03/05/2022</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9E23E1B4-9ABD-4DF1-81E4-F87EBCE64B5E}" type="slidenum">
              <a:rPr lang="it-IT" smtClean="0"/>
              <a:t>‹N›</a:t>
            </a:fld>
            <a:endParaRPr lang="it-IT" dirty="0"/>
          </a:p>
        </p:txBody>
      </p:sp>
    </p:spTree>
    <p:extLst>
      <p:ext uri="{BB962C8B-B14F-4D97-AF65-F5344CB8AC3E}">
        <p14:creationId xmlns:p14="http://schemas.microsoft.com/office/powerpoint/2010/main" val="6885997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ABC86F4-F02E-42EF-A838-D7FC8616D682}" type="datetimeFigureOut">
              <a:rPr lang="it-IT" smtClean="0"/>
              <a:t>03/05/2022</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9E23E1B4-9ABD-4DF1-81E4-F87EBCE64B5E}" type="slidenum">
              <a:rPr lang="it-IT" smtClean="0"/>
              <a:t>‹N›</a:t>
            </a:fld>
            <a:endParaRPr lang="it-IT" dirty="0"/>
          </a:p>
        </p:txBody>
      </p:sp>
    </p:spTree>
    <p:extLst>
      <p:ext uri="{BB962C8B-B14F-4D97-AF65-F5344CB8AC3E}">
        <p14:creationId xmlns:p14="http://schemas.microsoft.com/office/powerpoint/2010/main" val="37787002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C86F4-F02E-42EF-A838-D7FC8616D682}" type="datetimeFigureOut">
              <a:rPr lang="it-IT" smtClean="0"/>
              <a:t>03/05/2022</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3E1B4-9ABD-4DF1-81E4-F87EBCE64B5E}" type="slidenum">
              <a:rPr lang="it-IT" smtClean="0"/>
              <a:t>‹N›</a:t>
            </a:fld>
            <a:endParaRPr lang="it-IT" dirty="0"/>
          </a:p>
        </p:txBody>
      </p:sp>
    </p:spTree>
    <p:extLst>
      <p:ext uri="{BB962C8B-B14F-4D97-AF65-F5344CB8AC3E}">
        <p14:creationId xmlns:p14="http://schemas.microsoft.com/office/powerpoint/2010/main" val="447260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548680"/>
            <a:ext cx="9144000" cy="769441"/>
          </a:xfrm>
          <a:prstGeom prst="rect">
            <a:avLst/>
          </a:prstGeom>
          <a:noFill/>
        </p:spPr>
        <p:txBody>
          <a:bodyPr wrap="square" rtlCol="0">
            <a:spAutoFit/>
          </a:bodyPr>
          <a:lstStyle/>
          <a:p>
            <a:pPr algn="ctr"/>
            <a:r>
              <a:rPr lang="it-IT" sz="4400" dirty="0" smtClean="0"/>
              <a:t>Assemblea dei Soci – 1 maggio 2022</a:t>
            </a:r>
            <a:endParaRPr lang="it-IT" sz="4400"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697130"/>
            <a:ext cx="8064896" cy="3998788"/>
          </a:xfrm>
          <a:prstGeom prst="rect">
            <a:avLst/>
          </a:prstGeom>
        </p:spPr>
      </p:pic>
    </p:spTree>
    <p:extLst>
      <p:ext uri="{BB962C8B-B14F-4D97-AF65-F5344CB8AC3E}">
        <p14:creationId xmlns:p14="http://schemas.microsoft.com/office/powerpoint/2010/main" val="2849919843"/>
      </p:ext>
    </p:extLst>
  </p:cSld>
  <p:clrMapOvr>
    <a:masterClrMapping/>
  </p:clrMapOvr>
  <mc:AlternateContent xmlns:mc="http://schemas.openxmlformats.org/markup-compatibility/2006" xmlns:p14="http://schemas.microsoft.com/office/powerpoint/2010/main">
    <mc:Choice Requires="p14">
      <p:transition spd="slow" p14:dur="3400" advTm="2661">
        <p14:reveal/>
      </p:transition>
    </mc:Choice>
    <mc:Fallback xmlns="">
      <p:transition spd="slow" advTm="2661">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SM Club Italia e R.I.A.S.C. </a:t>
            </a:r>
            <a:endParaRPr lang="it-IT" dirty="0"/>
          </a:p>
        </p:txBody>
      </p:sp>
      <p:sp>
        <p:nvSpPr>
          <p:cNvPr id="3" name="Segnaposto contenuto 2"/>
          <p:cNvSpPr>
            <a:spLocks noGrp="1"/>
          </p:cNvSpPr>
          <p:nvPr>
            <p:ph idx="1"/>
          </p:nvPr>
        </p:nvSpPr>
        <p:spPr/>
        <p:txBody>
          <a:bodyPr>
            <a:normAutofit/>
          </a:bodyPr>
          <a:lstStyle/>
          <a:p>
            <a:pPr marL="0" indent="0" algn="ctr">
              <a:buNone/>
            </a:pPr>
            <a:r>
              <a:rPr lang="it-IT" sz="2400" dirty="0" smtClean="0"/>
              <a:t>Introduzione di </a:t>
            </a:r>
          </a:p>
          <a:p>
            <a:pPr marL="0" indent="0" algn="ctr">
              <a:buNone/>
            </a:pPr>
            <a:r>
              <a:rPr lang="it-IT" sz="2400" dirty="0" smtClean="0"/>
              <a:t>Pietro Ciccone</a:t>
            </a:r>
            <a:r>
              <a:rPr lang="it-IT" sz="2800" dirty="0" smtClean="0"/>
              <a:t>    </a:t>
            </a:r>
          </a:p>
          <a:p>
            <a:pPr marL="0" indent="0" algn="ctr">
              <a:buNone/>
            </a:pPr>
            <a:r>
              <a:rPr lang="it-IT" dirty="0" smtClean="0"/>
              <a:t>Aggiornamento sul nuovo gruppo direttivo</a:t>
            </a:r>
          </a:p>
          <a:p>
            <a:pPr marL="0" indent="0" algn="ctr">
              <a:buNone/>
            </a:pPr>
            <a:r>
              <a:rPr lang="it-IT" dirty="0" smtClean="0"/>
              <a:t>Direttore Carlo Ottone - R.I.A.S.C. </a:t>
            </a:r>
          </a:p>
          <a:p>
            <a:pPr marL="0" indent="0" algn="ctr">
              <a:buNone/>
            </a:pPr>
            <a:r>
              <a:rPr lang="it-IT" sz="2600" dirty="0" smtClean="0"/>
              <a:t> </a:t>
            </a:r>
            <a:endParaRPr lang="it-IT" dirty="0" smtClean="0"/>
          </a:p>
          <a:p>
            <a:pPr algn="ctr"/>
            <a:r>
              <a:rPr lang="it-IT" sz="2400" dirty="0" smtClean="0"/>
              <a:t>Raccolta dati per Censimento delle auto dei nuovi Associati e eventuali prenotazione per l’ottenimento della Certificazione:                                        </a:t>
            </a:r>
            <a:r>
              <a:rPr lang="it-IT" sz="4400" dirty="0" smtClean="0"/>
              <a:t>«Albo d’oro»</a:t>
            </a:r>
            <a:endParaRPr lang="it-IT" sz="2400" dirty="0"/>
          </a:p>
        </p:txBody>
      </p:sp>
    </p:spTree>
    <p:extLst>
      <p:ext uri="{BB962C8B-B14F-4D97-AF65-F5344CB8AC3E}">
        <p14:creationId xmlns:p14="http://schemas.microsoft.com/office/powerpoint/2010/main" val="4141961699"/>
      </p:ext>
    </p:extLst>
  </p:cSld>
  <p:clrMapOvr>
    <a:masterClrMapping/>
  </p:clrMapOvr>
  <mc:AlternateContent xmlns:mc="http://schemas.openxmlformats.org/markup-compatibility/2006" xmlns:p14="http://schemas.microsoft.com/office/powerpoint/2010/main">
    <mc:Choice Requires="p14">
      <p:transition spd="slow" p14:dur="3400" advTm="10951">
        <p14:reveal/>
      </p:transition>
    </mc:Choice>
    <mc:Fallback xmlns="">
      <p:transition spd="slow" advTm="10951">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eventi del 2021</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La SM è stata presente in 5 eventi ai quali abbiamo partecipato durante il 2021 e l’abbiamo vista anche in occasione di Raduni </a:t>
            </a:r>
            <a:r>
              <a:rPr lang="it-IT" dirty="0" err="1" smtClean="0"/>
              <a:t>plurimarca</a:t>
            </a:r>
            <a:r>
              <a:rPr lang="it-IT" dirty="0" smtClean="0"/>
              <a:t> dove è stata ammirata e, per qualcuno, anche vista per la prima volta e poi…:</a:t>
            </a:r>
          </a:p>
          <a:p>
            <a:pPr marL="0" indent="0">
              <a:buNone/>
            </a:pPr>
            <a:endParaRPr lang="it-IT" sz="1000" dirty="0" smtClean="0"/>
          </a:p>
          <a:p>
            <a:r>
              <a:rPr lang="it-IT" dirty="0" smtClean="0"/>
              <a:t>Al Raduno organizzato dal Club «Passione CX» a Borghetto sul Mincio (VR),</a:t>
            </a:r>
          </a:p>
          <a:p>
            <a:r>
              <a:rPr lang="it-IT" dirty="0" smtClean="0"/>
              <a:t>All’esposizione di auto sportive e di prestigio «Rosse e non solo» a Modena, in piazza Roma,</a:t>
            </a:r>
          </a:p>
          <a:p>
            <a:r>
              <a:rPr lang="it-IT" dirty="0" smtClean="0"/>
              <a:t>Al 49° Raduno del nostro Club che si è svolto a Varano de Melegari (PR),</a:t>
            </a:r>
          </a:p>
          <a:p>
            <a:r>
              <a:rPr lang="it-IT" dirty="0" smtClean="0"/>
              <a:t>Alla «Fiera di Auto e Moto d’Epoca» di Padova,</a:t>
            </a:r>
          </a:p>
          <a:p>
            <a:r>
              <a:rPr lang="it-IT" dirty="0" smtClean="0"/>
              <a:t>Alla giornata di festa nella caratteristica Pioltello Vecchia.</a:t>
            </a:r>
            <a:endParaRPr lang="it-IT" dirty="0"/>
          </a:p>
        </p:txBody>
      </p:sp>
    </p:spTree>
    <p:extLst>
      <p:ext uri="{BB962C8B-B14F-4D97-AF65-F5344CB8AC3E}">
        <p14:creationId xmlns:p14="http://schemas.microsoft.com/office/powerpoint/2010/main" val="37999534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SM e i giovani. I nuovi appassionati.</a:t>
            </a:r>
            <a:endParaRPr lang="it-IT" dirty="0"/>
          </a:p>
        </p:txBody>
      </p:sp>
      <p:sp>
        <p:nvSpPr>
          <p:cNvPr id="3" name="Segnaposto contenuto 2"/>
          <p:cNvSpPr>
            <a:spLocks noGrp="1"/>
          </p:cNvSpPr>
          <p:nvPr>
            <p:ph idx="1"/>
          </p:nvPr>
        </p:nvSpPr>
        <p:spPr>
          <a:xfrm>
            <a:off x="457200" y="1600200"/>
            <a:ext cx="8219256" cy="4925144"/>
          </a:xfrm>
        </p:spPr>
        <p:txBody>
          <a:bodyPr>
            <a:normAutofit/>
          </a:bodyPr>
          <a:lstStyle/>
          <a:p>
            <a:pPr marL="0" indent="0">
              <a:buNone/>
            </a:pPr>
            <a:r>
              <a:rPr lang="it-IT" sz="2400" i="1" dirty="0" smtClean="0"/>
              <a:t>La SM ha 50 anni e non è facile trovare dei giovani che si appassionino all’idropneumatica, alla meccanica e a tutte le innovazioni tecnologiche che l’hanno resa tanto interessante. </a:t>
            </a:r>
          </a:p>
          <a:p>
            <a:pPr marL="0" indent="0">
              <a:buNone/>
            </a:pPr>
            <a:r>
              <a:rPr lang="it-IT" sz="2400" i="1" dirty="0" smtClean="0"/>
              <a:t>Ecco Lorenzo:</a:t>
            </a:r>
          </a:p>
          <a:p>
            <a:endParaRPr lang="it-IT" sz="2400" i="1" dirty="0" smtClean="0"/>
          </a:p>
          <a:p>
            <a:r>
              <a:rPr lang="it-IT" sz="2400" i="1" dirty="0" smtClean="0"/>
              <a:t>Lorenzo Cremonesi già Socio del </a:t>
            </a:r>
          </a:p>
          <a:p>
            <a:pPr marL="0" indent="0">
              <a:buNone/>
            </a:pPr>
            <a:r>
              <a:rPr lang="it-IT" sz="2400" i="1" dirty="0"/>
              <a:t> </a:t>
            </a:r>
            <a:r>
              <a:rPr lang="it-IT" sz="2400" i="1" dirty="0" smtClean="0"/>
              <a:t>    Club che ha maturato una notevole</a:t>
            </a:r>
          </a:p>
          <a:p>
            <a:pPr marL="0" indent="0">
              <a:buNone/>
            </a:pPr>
            <a:r>
              <a:rPr lang="it-IT" sz="2400" i="1" dirty="0" smtClean="0"/>
              <a:t>     esperienza specialmente in ambito</a:t>
            </a:r>
          </a:p>
          <a:p>
            <a:pPr marL="0" indent="0">
              <a:buNone/>
            </a:pPr>
            <a:r>
              <a:rPr lang="it-IT" sz="2400" i="1" dirty="0"/>
              <a:t> </a:t>
            </a:r>
            <a:r>
              <a:rPr lang="it-IT" sz="2400" i="1" dirty="0" smtClean="0"/>
              <a:t>    motoristico</a:t>
            </a:r>
            <a:r>
              <a:rPr lang="it-IT" i="1" dirty="0" smtClean="0"/>
              <a:t>.</a:t>
            </a:r>
          </a:p>
          <a:p>
            <a:endParaRPr lang="it-IT" sz="2400" i="1" dirty="0" smtClean="0"/>
          </a:p>
          <a:p>
            <a:endParaRPr lang="it-IT" sz="2400" i="1" dirty="0" smtClean="0"/>
          </a:p>
          <a:p>
            <a:endParaRPr lang="it-IT" sz="2400" i="1" dirty="0"/>
          </a:p>
          <a:p>
            <a:endParaRPr lang="it-IT" sz="2400" i="1" dirty="0" smtClean="0"/>
          </a:p>
          <a:p>
            <a:endParaRPr lang="it-IT" sz="2400" i="1" dirty="0"/>
          </a:p>
          <a:p>
            <a:endParaRPr lang="it-IT" sz="2400" i="1" dirty="0" smtClean="0"/>
          </a:p>
          <a:p>
            <a:endParaRPr lang="it-IT" sz="2400" i="1" dirty="0"/>
          </a:p>
          <a:p>
            <a:endParaRPr lang="it-IT" sz="2400" i="1" dirty="0"/>
          </a:p>
          <a:p>
            <a:endParaRPr lang="it-IT" sz="2400" i="1" dirty="0" smtClean="0"/>
          </a:p>
          <a:p>
            <a:endParaRPr lang="it-IT" sz="2400" i="1" dirty="0"/>
          </a:p>
          <a:p>
            <a:endParaRPr lang="it-IT" sz="2400" i="1" dirty="0" smtClean="0"/>
          </a:p>
          <a:p>
            <a:endParaRPr lang="it-IT" sz="2400" i="1" dirty="0"/>
          </a:p>
          <a:p>
            <a:endParaRPr lang="it-IT" sz="2400" i="1" dirty="0" smtClean="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9540" y="3284984"/>
            <a:ext cx="2718884" cy="3204784"/>
          </a:xfrm>
          <a:prstGeom prst="rect">
            <a:avLst/>
          </a:prstGeom>
        </p:spPr>
      </p:pic>
    </p:spTree>
    <p:extLst>
      <p:ext uri="{BB962C8B-B14F-4D97-AF65-F5344CB8AC3E}">
        <p14:creationId xmlns:p14="http://schemas.microsoft.com/office/powerpoint/2010/main" val="27919395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896" y="3933056"/>
            <a:ext cx="2978990" cy="22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539552" y="1052736"/>
            <a:ext cx="4320480" cy="1200329"/>
          </a:xfrm>
          <a:prstGeom prst="rect">
            <a:avLst/>
          </a:prstGeom>
        </p:spPr>
        <p:txBody>
          <a:bodyPr wrap="square">
            <a:spAutoFit/>
          </a:bodyPr>
          <a:lstStyle/>
          <a:p>
            <a:r>
              <a:rPr lang="it-IT" i="1" dirty="0" err="1"/>
              <a:t>Petru</a:t>
            </a:r>
            <a:r>
              <a:rPr lang="it-IT" i="1" dirty="0"/>
              <a:t> </a:t>
            </a:r>
            <a:r>
              <a:rPr lang="it-IT" i="1" dirty="0" err="1"/>
              <a:t>Moise</a:t>
            </a:r>
            <a:r>
              <a:rPr lang="it-IT" i="1" dirty="0"/>
              <a:t> con la sua crescente </a:t>
            </a:r>
            <a:r>
              <a:rPr lang="it-IT" i="1" dirty="0" smtClean="0"/>
              <a:t>passione per le DS e le SM </a:t>
            </a:r>
            <a:r>
              <a:rPr lang="it-IT" i="1" dirty="0"/>
              <a:t>e la </a:t>
            </a:r>
            <a:r>
              <a:rPr lang="it-IT" i="1" dirty="0" smtClean="0"/>
              <a:t>grande voglia </a:t>
            </a:r>
            <a:r>
              <a:rPr lang="it-IT" i="1" dirty="0"/>
              <a:t>di imparare.</a:t>
            </a:r>
          </a:p>
          <a:p>
            <a:endParaRPr lang="it-IT" i="1" dirty="0"/>
          </a:p>
        </p:txBody>
      </p:sp>
      <p:sp>
        <p:nvSpPr>
          <p:cNvPr id="3" name="Rettangolo 2"/>
          <p:cNvSpPr/>
          <p:nvPr/>
        </p:nvSpPr>
        <p:spPr>
          <a:xfrm>
            <a:off x="539552" y="2690336"/>
            <a:ext cx="4392488" cy="3416320"/>
          </a:xfrm>
          <a:prstGeom prst="rect">
            <a:avLst/>
          </a:prstGeom>
        </p:spPr>
        <p:txBody>
          <a:bodyPr wrap="square">
            <a:spAutoFit/>
          </a:bodyPr>
          <a:lstStyle/>
          <a:p>
            <a:endParaRPr lang="it-IT" i="1" dirty="0" smtClean="0"/>
          </a:p>
          <a:p>
            <a:endParaRPr lang="it-IT" i="1" dirty="0" smtClean="0"/>
          </a:p>
          <a:p>
            <a:endParaRPr lang="it-IT" i="1" dirty="0"/>
          </a:p>
          <a:p>
            <a:endParaRPr lang="it-IT" i="1" dirty="0" smtClean="0"/>
          </a:p>
          <a:p>
            <a:r>
              <a:rPr lang="it-IT" i="1" dirty="0" err="1" smtClean="0"/>
              <a:t>Bibo</a:t>
            </a:r>
            <a:r>
              <a:rPr lang="it-IT" i="1" dirty="0" smtClean="0"/>
              <a:t> </a:t>
            </a:r>
            <a:r>
              <a:rPr lang="it-IT" i="1" dirty="0" err="1"/>
              <a:t>Tolba</a:t>
            </a:r>
            <a:r>
              <a:rPr lang="it-IT" i="1" dirty="0"/>
              <a:t>, infaticabile collaboratore e bravo fotografo.</a:t>
            </a:r>
          </a:p>
          <a:p>
            <a:endParaRPr lang="it-IT" i="1" dirty="0" smtClean="0"/>
          </a:p>
          <a:p>
            <a:endParaRPr lang="it-IT" i="1" dirty="0" smtClean="0"/>
          </a:p>
          <a:p>
            <a:endParaRPr lang="it-IT" i="1" dirty="0" smtClean="0"/>
          </a:p>
          <a:p>
            <a:endParaRPr lang="it-IT" i="1" dirty="0"/>
          </a:p>
          <a:p>
            <a:endParaRPr lang="it-IT" i="1" dirty="0"/>
          </a:p>
          <a:p>
            <a:endParaRPr lang="it-IT" i="1"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607880" y="736941"/>
            <a:ext cx="3112816" cy="2304256"/>
          </a:xfrm>
          <a:prstGeom prst="rect">
            <a:avLst/>
          </a:prstGeom>
        </p:spPr>
      </p:pic>
    </p:spTree>
    <p:extLst>
      <p:ext uri="{BB962C8B-B14F-4D97-AF65-F5344CB8AC3E}">
        <p14:creationId xmlns:p14="http://schemas.microsoft.com/office/powerpoint/2010/main" val="11030453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SM Club Italia alla Fiera di Padova</a:t>
            </a:r>
            <a:endParaRPr lang="it-IT" dirty="0"/>
          </a:p>
        </p:txBody>
      </p:sp>
      <p:sp>
        <p:nvSpPr>
          <p:cNvPr id="3" name="Segnaposto contenuto 2"/>
          <p:cNvSpPr>
            <a:spLocks noGrp="1"/>
          </p:cNvSpPr>
          <p:nvPr>
            <p:ph idx="1"/>
          </p:nvPr>
        </p:nvSpPr>
        <p:spPr/>
        <p:txBody>
          <a:bodyPr>
            <a:normAutofit fontScale="85000" lnSpcReduction="10000"/>
          </a:bodyPr>
          <a:lstStyle/>
          <a:p>
            <a:r>
              <a:rPr lang="it-IT" dirty="0" smtClean="0"/>
              <a:t>Nel 2019 il nostro Club espose due SM in uno stand che destò grande ammirazione tra i visitatori.</a:t>
            </a:r>
          </a:p>
          <a:p>
            <a:r>
              <a:rPr lang="it-IT" dirty="0" smtClean="0"/>
              <a:t>Anche nel 2021 abbiamo partecipato e con una nuova formula che ci ha permesso di fare qualcosa di speciale (sempre con ampi spazi, grandi pannelli ricchi di foto, di informazioni e di testi molto interessanti). Lo stand è stato gestito in collaborazione con gli amici del Club GS presieduto da Carlo Ottone.</a:t>
            </a:r>
          </a:p>
          <a:p>
            <a:pPr marL="0" indent="0">
              <a:buNone/>
            </a:pPr>
            <a:endParaRPr lang="it-IT" dirty="0" smtClean="0"/>
          </a:p>
          <a:p>
            <a:r>
              <a:rPr lang="it-IT" dirty="0" smtClean="0"/>
              <a:t>Il report completo è visionabile sul nostro sito.</a:t>
            </a:r>
            <a:endParaRPr lang="it-IT" dirty="0"/>
          </a:p>
        </p:txBody>
      </p:sp>
    </p:spTree>
    <p:extLst>
      <p:ext uri="{BB962C8B-B14F-4D97-AF65-F5344CB8AC3E}">
        <p14:creationId xmlns:p14="http://schemas.microsoft.com/office/powerpoint/2010/main" val="727150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332656"/>
            <a:ext cx="7772400" cy="6192687"/>
          </a:xfrm>
        </p:spPr>
        <p:txBody>
          <a:bodyPr>
            <a:normAutofit fontScale="90000"/>
          </a:bodyPr>
          <a:lstStyle/>
          <a:p>
            <a:pPr algn="l"/>
            <a:r>
              <a:rPr lang="it-IT" sz="3600" dirty="0" smtClean="0"/>
              <a:t/>
            </a:r>
            <a:br>
              <a:rPr lang="it-IT" sz="3600" dirty="0" smtClean="0"/>
            </a:br>
            <a:r>
              <a:rPr lang="it-IT" sz="3600" dirty="0"/>
              <a:t/>
            </a:r>
            <a:br>
              <a:rPr lang="it-IT" sz="3600" dirty="0"/>
            </a:br>
            <a:r>
              <a:rPr lang="it-IT" sz="3600" dirty="0" smtClean="0"/>
              <a:t/>
            </a:r>
            <a:br>
              <a:rPr lang="it-IT" sz="3600" dirty="0" smtClean="0"/>
            </a:br>
            <a:r>
              <a:rPr lang="it-IT" sz="3600" dirty="0"/>
              <a:t/>
            </a:r>
            <a:br>
              <a:rPr lang="it-IT" sz="3600" dirty="0"/>
            </a:br>
            <a:r>
              <a:rPr lang="it-IT" sz="3600" dirty="0" smtClean="0"/>
              <a:t/>
            </a:r>
            <a:br>
              <a:rPr lang="it-IT" sz="3600" dirty="0" smtClean="0"/>
            </a:br>
            <a:r>
              <a:rPr lang="it-IT" sz="3600" dirty="0"/>
              <a:t/>
            </a:r>
            <a:br>
              <a:rPr lang="it-IT" sz="3600" dirty="0"/>
            </a:br>
            <a:r>
              <a:rPr lang="it-IT" sz="3600" dirty="0" smtClean="0"/>
              <a:t/>
            </a:r>
            <a:br>
              <a:rPr lang="it-IT" sz="3600" dirty="0" smtClean="0"/>
            </a:br>
            <a:r>
              <a:rPr lang="it-IT" sz="4000" dirty="0" smtClean="0"/>
              <a:t>Le proposte dei nostri </a:t>
            </a:r>
            <a:r>
              <a:rPr lang="it-IT" sz="4000" i="1" dirty="0" smtClean="0"/>
              <a:t>prossimi raduni</a:t>
            </a:r>
            <a:r>
              <a:rPr lang="it-IT" sz="3600" i="1" dirty="0" smtClean="0"/>
              <a:t/>
            </a:r>
            <a:br>
              <a:rPr lang="it-IT" sz="3600" i="1" dirty="0" smtClean="0"/>
            </a:br>
            <a:r>
              <a:rPr lang="it-IT" sz="3600" i="1" dirty="0" smtClean="0"/>
              <a:t/>
            </a:r>
            <a:br>
              <a:rPr lang="it-IT" sz="3600" i="1" dirty="0" smtClean="0"/>
            </a:br>
            <a:r>
              <a:rPr lang="it-IT" sz="2200" i="1" dirty="0" smtClean="0"/>
              <a:t>Il Consiglio entrante valuterà le proposte emergenti durante questa Assemblea per verificare la fattibilità tenendo conto del seguente criterio:</a:t>
            </a:r>
            <a:br>
              <a:rPr lang="it-IT" sz="2200" i="1" dirty="0" smtClean="0"/>
            </a:br>
            <a:r>
              <a:rPr lang="it-IT" sz="2200" i="1" dirty="0" smtClean="0"/>
              <a:t/>
            </a:r>
            <a:br>
              <a:rPr lang="it-IT" sz="2200" i="1" dirty="0" smtClean="0"/>
            </a:br>
            <a:r>
              <a:rPr lang="it-IT" sz="2200" i="1" dirty="0" smtClean="0"/>
              <a:t>Interesse culturale della località prescelta,</a:t>
            </a:r>
            <a:br>
              <a:rPr lang="it-IT" sz="2200" i="1" dirty="0" smtClean="0"/>
            </a:br>
            <a:r>
              <a:rPr lang="it-IT" sz="2200" i="1" dirty="0" smtClean="0"/>
              <a:t>Eventuale collegamento al settore delle auto d’epoca,</a:t>
            </a:r>
            <a:br>
              <a:rPr lang="it-IT" sz="2200" i="1" dirty="0" smtClean="0"/>
            </a:br>
            <a:r>
              <a:rPr lang="it-IT" sz="2200" i="1" dirty="0" smtClean="0"/>
              <a:t>Facilità di raggiungimento della meta prescelta,</a:t>
            </a:r>
            <a:br>
              <a:rPr lang="it-IT" sz="2200" i="1" dirty="0" smtClean="0"/>
            </a:br>
            <a:r>
              <a:rPr lang="it-IT" sz="2200" i="1" dirty="0" smtClean="0"/>
              <a:t>Partecipazione del maggior numero di associati in funzione dei loro luoghi di residenza,</a:t>
            </a:r>
            <a:br>
              <a:rPr lang="it-IT" sz="2200" i="1" dirty="0" smtClean="0"/>
            </a:br>
            <a:r>
              <a:rPr lang="it-IT" sz="2200" i="1" dirty="0" smtClean="0"/>
              <a:t>Qualità del servizio offerto,</a:t>
            </a:r>
            <a:br>
              <a:rPr lang="it-IT" sz="2200" i="1" dirty="0" smtClean="0"/>
            </a:br>
            <a:r>
              <a:rPr lang="it-IT" sz="2200" i="1" dirty="0" smtClean="0"/>
              <a:t>Convenienza dei costi on riferimento al servizio fornito,</a:t>
            </a:r>
            <a:r>
              <a:rPr lang="it-IT" sz="2200" i="1" dirty="0"/>
              <a:t/>
            </a:r>
            <a:br>
              <a:rPr lang="it-IT" sz="2200" i="1" dirty="0"/>
            </a:br>
            <a:r>
              <a:rPr lang="it-IT" sz="2200" i="1" dirty="0" smtClean="0"/>
              <a:t>Altre opportunità…</a:t>
            </a:r>
            <a:br>
              <a:rPr lang="it-IT" sz="2200" i="1" dirty="0" smtClean="0"/>
            </a:br>
            <a:r>
              <a:rPr lang="it-IT" sz="2200" i="1" dirty="0"/>
              <a:t/>
            </a:r>
            <a:br>
              <a:rPr lang="it-IT" sz="2200" i="1" dirty="0"/>
            </a:br>
            <a:r>
              <a:rPr lang="it-IT" sz="2200" i="1" dirty="0" smtClean="0"/>
              <a:t>Consultando la sezione «Archivio eventi» del sito, si potranno cercare località ancora poco esplorate per non incorrere in possibili scelte già fatte in passato ed anche per incentivare la partecipazione dei Soci che risiedono in zone distanti dai luoghi prescelti finora.</a:t>
            </a:r>
            <a:r>
              <a:rPr lang="it-IT" sz="2000" i="1" dirty="0" smtClean="0"/>
              <a:t/>
            </a:r>
            <a:br>
              <a:rPr lang="it-IT" sz="2000" i="1" dirty="0" smtClean="0"/>
            </a:br>
            <a:r>
              <a:rPr lang="it-IT" sz="2000" i="1" dirty="0" smtClean="0"/>
              <a:t> </a:t>
            </a:r>
            <a:br>
              <a:rPr lang="it-IT" sz="2000" i="1" dirty="0" smtClean="0"/>
            </a:br>
            <a:r>
              <a:rPr lang="it-IT" dirty="0" smtClean="0"/>
              <a:t/>
            </a:r>
            <a:br>
              <a:rPr lang="it-IT" dirty="0" smtClean="0"/>
            </a:br>
            <a:r>
              <a:rPr lang="it-IT" dirty="0" smtClean="0"/>
              <a:t/>
            </a:r>
            <a:br>
              <a:rPr lang="it-IT" dirty="0" smtClean="0"/>
            </a:br>
            <a:r>
              <a:rPr lang="it-IT" dirty="0" smtClean="0"/>
              <a:t/>
            </a:r>
            <a:br>
              <a:rPr lang="it-IT" dirty="0" smtClean="0"/>
            </a:br>
            <a:r>
              <a:rPr lang="it-IT" sz="3200" dirty="0" smtClean="0"/>
              <a:t/>
            </a:r>
            <a:br>
              <a:rPr lang="it-IT" sz="3200" dirty="0" smtClean="0"/>
            </a:br>
            <a:r>
              <a:rPr lang="it-IT" sz="3200" dirty="0" smtClean="0"/>
              <a:t/>
            </a:r>
            <a:br>
              <a:rPr lang="it-IT" sz="3200" dirty="0" smtClean="0"/>
            </a:br>
            <a:r>
              <a:rPr lang="it-IT" sz="3200" dirty="0" smtClean="0"/>
              <a:t> </a:t>
            </a:r>
            <a:endParaRPr lang="it-IT" sz="3200" dirty="0"/>
          </a:p>
        </p:txBody>
      </p:sp>
    </p:spTree>
    <p:extLst>
      <p:ext uri="{BB962C8B-B14F-4D97-AF65-F5344CB8AC3E}">
        <p14:creationId xmlns:p14="http://schemas.microsoft.com/office/powerpoint/2010/main" val="2878366622"/>
      </p:ext>
    </p:extLst>
  </p:cSld>
  <p:clrMapOvr>
    <a:masterClrMapping/>
  </p:clrMapOvr>
  <mc:AlternateContent xmlns:mc="http://schemas.openxmlformats.org/markup-compatibility/2006" xmlns:p14="http://schemas.microsoft.com/office/powerpoint/2010/main">
    <mc:Choice Requires="p14">
      <p:transition spd="slow" p14:dur="3400" advTm="5555">
        <p14:reveal/>
      </p:transition>
    </mc:Choice>
    <mc:Fallback xmlns="">
      <p:transition spd="slow" advTm="5555">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2794322"/>
          </a:xfrm>
        </p:spPr>
        <p:txBody>
          <a:bodyPr>
            <a:normAutofit/>
          </a:bodyPr>
          <a:lstStyle/>
          <a:p>
            <a:r>
              <a:rPr lang="it-IT" sz="7200" dirty="0" smtClean="0"/>
              <a:t>Bilancio 2022</a:t>
            </a:r>
            <a:br>
              <a:rPr lang="it-IT" sz="7200" dirty="0" smtClean="0"/>
            </a:br>
            <a:r>
              <a:rPr lang="it-IT" sz="2700" dirty="0" smtClean="0"/>
              <a:t>Tesoriere: Egidio Moretti</a:t>
            </a:r>
            <a:endParaRPr lang="it-IT" sz="2700" dirty="0"/>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3068960"/>
            <a:ext cx="5688632" cy="3254522"/>
          </a:xfrm>
        </p:spPr>
      </p:pic>
    </p:spTree>
    <p:extLst>
      <p:ext uri="{BB962C8B-B14F-4D97-AF65-F5344CB8AC3E}">
        <p14:creationId xmlns:p14="http://schemas.microsoft.com/office/powerpoint/2010/main" val="10652372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70000" lnSpcReduction="20000"/>
          </a:bodyPr>
          <a:lstStyle/>
          <a:p>
            <a:pPr marL="0" indent="0">
              <a:buNone/>
            </a:pPr>
            <a:r>
              <a:rPr lang="it-IT" sz="4600" dirty="0"/>
              <a:t>Il Consiglio direttivo </a:t>
            </a:r>
            <a:r>
              <a:rPr lang="it-IT" sz="4600" dirty="0" smtClean="0"/>
              <a:t>uscente </a:t>
            </a:r>
            <a:r>
              <a:rPr lang="it-IT" sz="4600" dirty="0"/>
              <a:t>è così composto</a:t>
            </a:r>
            <a:r>
              <a:rPr lang="it-IT" sz="4600" dirty="0" smtClean="0"/>
              <a:t>:</a:t>
            </a:r>
          </a:p>
          <a:p>
            <a:pPr marL="0" indent="0">
              <a:buNone/>
            </a:pPr>
            <a:endParaRPr lang="it-IT" dirty="0"/>
          </a:p>
          <a:p>
            <a:pPr lvl="0"/>
            <a:r>
              <a:rPr lang="it-IT" dirty="0"/>
              <a:t>Pietro Ciccone - Presidente - Consigliere - Webmaster </a:t>
            </a:r>
            <a:r>
              <a:rPr lang="it-IT" dirty="0" smtClean="0"/>
              <a:t>– PR,</a:t>
            </a:r>
            <a:endParaRPr lang="it-IT" dirty="0"/>
          </a:p>
          <a:p>
            <a:pPr lvl="0"/>
            <a:r>
              <a:rPr lang="it-IT" dirty="0"/>
              <a:t>Egidio Moretti - Vicepresidente - Consigliere – Segretario </a:t>
            </a:r>
            <a:r>
              <a:rPr lang="it-IT" dirty="0" smtClean="0"/>
              <a:t>– Tesoriere,</a:t>
            </a:r>
          </a:p>
          <a:p>
            <a:pPr marL="0" lvl="0" indent="0">
              <a:buNone/>
            </a:pPr>
            <a:endParaRPr lang="it-IT" dirty="0"/>
          </a:p>
          <a:p>
            <a:pPr lvl="0"/>
            <a:r>
              <a:rPr lang="it-IT" dirty="0"/>
              <a:t>Marco Cremonesi – </a:t>
            </a:r>
            <a:r>
              <a:rPr lang="it-IT" dirty="0" smtClean="0"/>
              <a:t>Consigliere,</a:t>
            </a:r>
          </a:p>
          <a:p>
            <a:pPr lvl="0"/>
            <a:r>
              <a:rPr lang="it-IT" dirty="0" smtClean="0"/>
              <a:t>Marzio </a:t>
            </a:r>
            <a:r>
              <a:rPr lang="it-IT" dirty="0" err="1" smtClean="0"/>
              <a:t>Ghizzani</a:t>
            </a:r>
            <a:r>
              <a:rPr lang="it-IT" dirty="0" smtClean="0"/>
              <a:t> – Consigliere, </a:t>
            </a:r>
            <a:endParaRPr lang="it-IT" dirty="0"/>
          </a:p>
          <a:p>
            <a:pPr lvl="0"/>
            <a:r>
              <a:rPr lang="it-IT" dirty="0"/>
              <a:t>Giancarlo </a:t>
            </a:r>
            <a:r>
              <a:rPr lang="it-IT" dirty="0" err="1"/>
              <a:t>Patacchini</a:t>
            </a:r>
            <a:r>
              <a:rPr lang="it-IT" dirty="0"/>
              <a:t> – </a:t>
            </a:r>
            <a:r>
              <a:rPr lang="it-IT" dirty="0" smtClean="0"/>
              <a:t>Consigliere,</a:t>
            </a:r>
            <a:endParaRPr lang="it-IT" dirty="0"/>
          </a:p>
          <a:p>
            <a:pPr lvl="0"/>
            <a:r>
              <a:rPr lang="it-IT" dirty="0"/>
              <a:t>Nunzio Perrone – </a:t>
            </a:r>
            <a:r>
              <a:rPr lang="it-IT" dirty="0" smtClean="0"/>
              <a:t>Consigliere,</a:t>
            </a:r>
            <a:endParaRPr lang="it-IT" dirty="0"/>
          </a:p>
          <a:p>
            <a:pPr lvl="0"/>
            <a:r>
              <a:rPr lang="it-IT" dirty="0"/>
              <a:t>Enrico </a:t>
            </a:r>
            <a:r>
              <a:rPr lang="it-IT" dirty="0" err="1"/>
              <a:t>Vertuani</a:t>
            </a:r>
            <a:r>
              <a:rPr lang="it-IT" dirty="0"/>
              <a:t> </a:t>
            </a:r>
            <a:r>
              <a:rPr lang="it-IT" dirty="0" smtClean="0"/>
              <a:t>– Consigliere.</a:t>
            </a:r>
          </a:p>
          <a:p>
            <a:pPr marL="0" lvl="0" indent="0">
              <a:buNone/>
            </a:pPr>
            <a:endParaRPr lang="it-IT" dirty="0"/>
          </a:p>
        </p:txBody>
      </p:sp>
    </p:spTree>
    <p:extLst>
      <p:ext uri="{BB962C8B-B14F-4D97-AF65-F5344CB8AC3E}">
        <p14:creationId xmlns:p14="http://schemas.microsoft.com/office/powerpoint/2010/main" val="32514536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fontScale="90000"/>
          </a:bodyPr>
          <a:lstStyle/>
          <a:p>
            <a:r>
              <a:rPr lang="it-IT" dirty="0" smtClean="0"/>
              <a:t>Nomina del nuovo Consiglio direttivo</a:t>
            </a:r>
            <a:endParaRPr lang="it-IT" dirty="0"/>
          </a:p>
        </p:txBody>
      </p:sp>
      <p:sp>
        <p:nvSpPr>
          <p:cNvPr id="3" name="Segnaposto contenuto 2"/>
          <p:cNvSpPr>
            <a:spLocks noGrp="1"/>
          </p:cNvSpPr>
          <p:nvPr>
            <p:ph idx="1"/>
          </p:nvPr>
        </p:nvSpPr>
        <p:spPr>
          <a:xfrm>
            <a:off x="457200" y="1268760"/>
            <a:ext cx="8229600" cy="5472608"/>
          </a:xfrm>
        </p:spPr>
        <p:txBody>
          <a:bodyPr>
            <a:normAutofit/>
          </a:bodyPr>
          <a:lstStyle/>
          <a:p>
            <a:r>
              <a:rPr lang="it-IT" dirty="0" smtClean="0"/>
              <a:t>Consiglieri uscenti che non rinnovano la candidatura.</a:t>
            </a:r>
          </a:p>
          <a:p>
            <a:r>
              <a:rPr lang="it-IT" dirty="0" smtClean="0"/>
              <a:t>Consiglieri uscenti/Soci che si candidano col loro programma per dare il personale contributo nella gestione del Club.</a:t>
            </a:r>
          </a:p>
          <a:p>
            <a:r>
              <a:rPr lang="it-IT" dirty="0" smtClean="0"/>
              <a:t>Votazione.</a:t>
            </a:r>
          </a:p>
          <a:p>
            <a:r>
              <a:rPr lang="it-IT" dirty="0" smtClean="0"/>
              <a:t>Comunicazione in assemblea dei risultati della votazione.</a:t>
            </a:r>
          </a:p>
          <a:p>
            <a:r>
              <a:rPr lang="it-IT" dirty="0" smtClean="0"/>
              <a:t>Condivisione del verbale d’Assemblea.</a:t>
            </a:r>
          </a:p>
          <a:p>
            <a:endParaRPr lang="it-IT" dirty="0"/>
          </a:p>
        </p:txBody>
      </p:sp>
    </p:spTree>
    <p:extLst>
      <p:ext uri="{BB962C8B-B14F-4D97-AF65-F5344CB8AC3E}">
        <p14:creationId xmlns:p14="http://schemas.microsoft.com/office/powerpoint/2010/main" val="1788371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296" y="1124744"/>
            <a:ext cx="8082245" cy="48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205250"/>
      </p:ext>
    </p:extLst>
  </p:cSld>
  <p:clrMapOvr>
    <a:masterClrMapping/>
  </p:clrMapOvr>
  <mc:AlternateContent xmlns:mc="http://schemas.openxmlformats.org/markup-compatibility/2006" xmlns:p14="http://schemas.microsoft.com/office/powerpoint/2010/main">
    <mc:Choice Requires="p14">
      <p:transition spd="slow" p14:dur="3400" advTm="4231">
        <p14:reveal/>
      </p:transition>
    </mc:Choice>
    <mc:Fallback xmlns="">
      <p:transition spd="slow" advTm="4231">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260648"/>
            <a:ext cx="8856984" cy="6480720"/>
          </a:xfrm>
          <a:solidFill>
            <a:schemeClr val="accent4">
              <a:lumMod val="60000"/>
              <a:lumOff val="40000"/>
            </a:schemeClr>
          </a:solidFill>
        </p:spPr>
        <p:txBody>
          <a:bodyPr>
            <a:noAutofit/>
          </a:bodyPr>
          <a:lstStyle/>
          <a:p>
            <a:pPr algn="l"/>
            <a:r>
              <a:rPr lang="it-IT" sz="3200" i="1" dirty="0"/>
              <a:t>Assemblea dei Soci </a:t>
            </a:r>
            <a:r>
              <a:rPr lang="it-IT" sz="3200" i="1" dirty="0" smtClean="0"/>
              <a:t>                          </a:t>
            </a:r>
            <a:r>
              <a:rPr lang="it-IT" sz="3200" b="1" i="1" dirty="0" smtClean="0"/>
              <a:t>SM </a:t>
            </a:r>
            <a:r>
              <a:rPr lang="it-IT" sz="3200" b="1" i="1" dirty="0"/>
              <a:t>Club </a:t>
            </a:r>
            <a:r>
              <a:rPr lang="it-IT" sz="3200" b="1" i="1" dirty="0" smtClean="0"/>
              <a:t>Italia</a:t>
            </a:r>
            <a:r>
              <a:rPr lang="it-IT" sz="3200" b="1" dirty="0" smtClean="0"/>
              <a:t> </a:t>
            </a:r>
            <a:r>
              <a:rPr lang="it-IT" sz="2000" b="1" dirty="0" smtClean="0"/>
              <a:t>2022</a:t>
            </a:r>
            <a:br>
              <a:rPr lang="it-IT" sz="2000" b="1" dirty="0" smtClean="0"/>
            </a:br>
            <a:r>
              <a:rPr lang="it-IT" sz="800" i="1" dirty="0" smtClean="0"/>
              <a:t>-</a:t>
            </a:r>
            <a:r>
              <a:rPr lang="it-IT" sz="1800" i="1" dirty="0" smtClean="0"/>
              <a:t/>
            </a:r>
            <a:br>
              <a:rPr lang="it-IT" sz="1800" i="1" dirty="0" smtClean="0"/>
            </a:br>
            <a:r>
              <a:rPr lang="it-IT" sz="1800" i="1" dirty="0"/>
              <a:t/>
            </a:r>
            <a:br>
              <a:rPr lang="it-IT" sz="1800" i="1" dirty="0"/>
            </a:br>
            <a:r>
              <a:rPr lang="it-IT" sz="1800" i="1" dirty="0" smtClean="0"/>
              <a:t>- I numeri (grafici)</a:t>
            </a:r>
            <a:br>
              <a:rPr lang="it-IT" sz="1800" i="1" dirty="0" smtClean="0"/>
            </a:br>
            <a:r>
              <a:rPr lang="it-IT" sz="1800" i="1" dirty="0" smtClean="0"/>
              <a:t>- SM e i social (</a:t>
            </a:r>
            <a:r>
              <a:rPr lang="it-IT" sz="1800" i="1" dirty="0" err="1" smtClean="0"/>
              <a:t>Facebook</a:t>
            </a:r>
            <a:r>
              <a:rPr lang="it-IT" sz="1800" i="1" dirty="0" smtClean="0"/>
              <a:t> – </a:t>
            </a:r>
            <a:r>
              <a:rPr lang="it-IT" sz="1800" i="1" dirty="0" err="1" smtClean="0"/>
              <a:t>Instagram</a:t>
            </a:r>
            <a:r>
              <a:rPr lang="it-IT" sz="1800" i="1" dirty="0" smtClean="0"/>
              <a:t>)</a:t>
            </a:r>
            <a:br>
              <a:rPr lang="it-IT" sz="1800" i="1" dirty="0" smtClean="0"/>
            </a:br>
            <a:r>
              <a:rPr lang="it-IT" sz="1800" i="1" dirty="0" smtClean="0"/>
              <a:t>- SM e </a:t>
            </a:r>
            <a:r>
              <a:rPr lang="it-IT" sz="1800" i="1" dirty="0" err="1" smtClean="0"/>
              <a:t>Youtube</a:t>
            </a:r>
            <a:r>
              <a:rPr lang="it-IT" sz="1800" i="1" dirty="0" smtClean="0"/>
              <a:t/>
            </a:r>
            <a:br>
              <a:rPr lang="it-IT" sz="1800" i="1" dirty="0" smtClean="0"/>
            </a:br>
            <a:r>
              <a:rPr lang="it-IT" sz="1800" i="1" dirty="0" smtClean="0"/>
              <a:t>- Articoli pubblicati</a:t>
            </a:r>
            <a:r>
              <a:rPr lang="it-IT" sz="1800" i="1" dirty="0"/>
              <a:t/>
            </a:r>
            <a:br>
              <a:rPr lang="it-IT" sz="1800" i="1" dirty="0"/>
            </a:br>
            <a:r>
              <a:rPr lang="it-IT" sz="1800" i="1" dirty="0"/>
              <a:t>- Consulenza ricambi</a:t>
            </a:r>
            <a:br>
              <a:rPr lang="it-IT" sz="1800" i="1" dirty="0"/>
            </a:br>
            <a:r>
              <a:rPr lang="it-IT" sz="1800" i="1" dirty="0" smtClean="0"/>
              <a:t>- SM </a:t>
            </a:r>
            <a:r>
              <a:rPr lang="it-IT" sz="1800" i="1" dirty="0"/>
              <a:t>Club Italia – RIASC </a:t>
            </a:r>
            <a:r>
              <a:rPr lang="it-IT" sz="1800" i="1" dirty="0" smtClean="0"/>
              <a:t/>
            </a:r>
            <a:br>
              <a:rPr lang="it-IT" sz="1800" i="1" dirty="0" smtClean="0"/>
            </a:br>
            <a:r>
              <a:rPr lang="it-IT" sz="1800" i="1" dirty="0" smtClean="0"/>
              <a:t>- Gli eventi del 2021</a:t>
            </a:r>
            <a:br>
              <a:rPr lang="it-IT" sz="1800" i="1" dirty="0" smtClean="0"/>
            </a:br>
            <a:r>
              <a:rPr lang="it-IT" sz="1800" i="1" dirty="0" smtClean="0"/>
              <a:t>- La SM e i giovani, nuovi appassionati</a:t>
            </a:r>
            <a:br>
              <a:rPr lang="it-IT" sz="1800" i="1" dirty="0" smtClean="0"/>
            </a:br>
            <a:r>
              <a:rPr lang="it-IT" sz="1800" i="1" dirty="0" smtClean="0"/>
              <a:t>- Partecipazione </a:t>
            </a:r>
            <a:r>
              <a:rPr lang="it-IT" sz="1800" i="1" dirty="0"/>
              <a:t>a eventi e </a:t>
            </a:r>
            <a:r>
              <a:rPr lang="it-IT" sz="1800" i="1" dirty="0" smtClean="0"/>
              <a:t>fiere (proposte future e report - Fiera di Padova )</a:t>
            </a:r>
            <a:r>
              <a:rPr lang="it-IT" sz="1800" i="1" dirty="0"/>
              <a:t/>
            </a:r>
            <a:br>
              <a:rPr lang="it-IT" sz="1800" i="1" dirty="0"/>
            </a:br>
            <a:r>
              <a:rPr lang="it-IT" sz="1800" i="1" dirty="0" smtClean="0"/>
              <a:t>- Proposte </a:t>
            </a:r>
            <a:r>
              <a:rPr lang="it-IT" sz="1800" i="1" dirty="0"/>
              <a:t>«I nostri raduni </a:t>
            </a:r>
            <a:r>
              <a:rPr lang="it-IT" sz="1800" i="1" dirty="0" smtClean="0"/>
              <a:t>2022»</a:t>
            </a:r>
            <a:r>
              <a:rPr lang="it-IT" sz="1800" i="1" dirty="0"/>
              <a:t/>
            </a:r>
            <a:br>
              <a:rPr lang="it-IT" sz="1800" i="1" dirty="0"/>
            </a:br>
            <a:r>
              <a:rPr lang="it-IT" sz="1800" i="1" dirty="0" smtClean="0"/>
              <a:t>------------------------------------------------------------------------------------------------------------------------</a:t>
            </a:r>
            <a:br>
              <a:rPr lang="it-IT" sz="1800" i="1" dirty="0" smtClean="0"/>
            </a:br>
            <a:r>
              <a:rPr lang="it-IT" sz="1800" i="1" dirty="0" smtClean="0"/>
              <a:t>- Bilancio economico dell’anno concluso (Tesoriere Egidio Moretti)</a:t>
            </a:r>
            <a:br>
              <a:rPr lang="it-IT" sz="1800" i="1" dirty="0" smtClean="0"/>
            </a:br>
            <a:r>
              <a:rPr lang="it-IT" sz="1800" i="1" dirty="0" smtClean="0"/>
              <a:t>- Nomina del Consiglio direttivo – Nuove candidature – Programmi dei candidati</a:t>
            </a:r>
            <a:br>
              <a:rPr lang="it-IT" sz="1800" i="1" dirty="0" smtClean="0"/>
            </a:br>
            <a:r>
              <a:rPr lang="it-IT" sz="1800" i="1" dirty="0" smtClean="0"/>
              <a:t>- Tessera 2022</a:t>
            </a:r>
            <a:br>
              <a:rPr lang="it-IT" sz="1800" i="1" dirty="0" smtClean="0"/>
            </a:br>
            <a:r>
              <a:rPr lang="it-IT" sz="1800" i="1" dirty="0" smtClean="0"/>
              <a:t>- Targa del 50°</a:t>
            </a:r>
            <a:br>
              <a:rPr lang="it-IT" sz="1800" i="1" dirty="0" smtClean="0"/>
            </a:br>
            <a:r>
              <a:rPr lang="it-IT" sz="1800" i="1" dirty="0" smtClean="0"/>
              <a:t>- Libri, targhette e portachiavi</a:t>
            </a:r>
            <a:br>
              <a:rPr lang="it-IT" sz="1800" i="1" dirty="0" smtClean="0"/>
            </a:br>
            <a:r>
              <a:rPr lang="it-IT" sz="1800" i="1" dirty="0" smtClean="0"/>
              <a:t>- Varie ed eventuali</a:t>
            </a:r>
            <a:r>
              <a:rPr lang="it-IT" sz="2400" i="1" dirty="0"/>
              <a:t/>
            </a:r>
            <a:br>
              <a:rPr lang="it-IT" sz="2400" i="1" dirty="0"/>
            </a:br>
            <a:r>
              <a:rPr lang="it-IT" sz="2400" i="1" dirty="0" smtClean="0"/>
              <a:t> </a:t>
            </a:r>
            <a:endParaRPr lang="it-IT" sz="2400" i="1" dirty="0"/>
          </a:p>
        </p:txBody>
      </p:sp>
    </p:spTree>
    <p:extLst>
      <p:ext uri="{BB962C8B-B14F-4D97-AF65-F5344CB8AC3E}">
        <p14:creationId xmlns:p14="http://schemas.microsoft.com/office/powerpoint/2010/main" val="1261379232"/>
      </p:ext>
    </p:extLst>
  </p:cSld>
  <p:clrMapOvr>
    <a:masterClrMapping/>
  </p:clrMapOvr>
  <mc:AlternateContent xmlns:mc="http://schemas.openxmlformats.org/markup-compatibility/2006" xmlns:p14="http://schemas.microsoft.com/office/powerpoint/2010/main">
    <mc:Choice Requires="p14">
      <p:transition spd="slow" p14:dur="3400" advTm="16745">
        <p14:reveal/>
      </p:transition>
    </mc:Choice>
    <mc:Fallback xmlns="">
      <p:transition spd="slow" advTm="16745">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60648"/>
            <a:ext cx="7772400" cy="6264695"/>
          </a:xfrm>
        </p:spPr>
        <p:txBody>
          <a:bodyPr>
            <a:normAutofit/>
          </a:bodyPr>
          <a:lstStyle/>
          <a:p>
            <a:pPr algn="l"/>
            <a:r>
              <a:rPr lang="it-IT" sz="4900" dirty="0" smtClean="0"/>
              <a:t>Libri, portachiavi e targhette</a:t>
            </a:r>
            <a:r>
              <a:rPr lang="it-IT" dirty="0" smtClean="0"/>
              <a:t/>
            </a:r>
            <a:br>
              <a:rPr lang="it-IT" dirty="0" smtClean="0"/>
            </a:br>
            <a:r>
              <a:rPr lang="it-IT" dirty="0" smtClean="0"/>
              <a:t/>
            </a:r>
            <a:br>
              <a:rPr lang="it-IT" dirty="0" smtClean="0"/>
            </a:br>
            <a:r>
              <a:rPr lang="it-IT" sz="3600" dirty="0" smtClean="0"/>
              <a:t>Il Club dispone di libri, targhette, targhe dei raduni e nuovi portachiavi (dedicati al cinquantesimo) che i Soci interessati possono richiedere.</a:t>
            </a:r>
            <a:endParaRPr lang="it-IT" sz="4900" dirty="0"/>
          </a:p>
        </p:txBody>
      </p:sp>
    </p:spTree>
    <p:extLst>
      <p:ext uri="{BB962C8B-B14F-4D97-AF65-F5344CB8AC3E}">
        <p14:creationId xmlns:p14="http://schemas.microsoft.com/office/powerpoint/2010/main" val="3078059571"/>
      </p:ext>
    </p:extLst>
  </p:cSld>
  <p:clrMapOvr>
    <a:masterClrMapping/>
  </p:clrMapOvr>
  <mc:AlternateContent xmlns:mc="http://schemas.openxmlformats.org/markup-compatibility/2006" xmlns:p14="http://schemas.microsoft.com/office/powerpoint/2010/main">
    <mc:Choice Requires="p14">
      <p:transition spd="slow" p14:dur="3400" advTm="5573">
        <p14:reveal/>
      </p:transition>
    </mc:Choice>
    <mc:Fallback xmlns="">
      <p:transition spd="slow" advTm="5573">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Libri</a:t>
            </a:r>
            <a:endParaRPr lang="it-IT" dirty="0"/>
          </a:p>
        </p:txBody>
      </p:sp>
      <p:pic>
        <p:nvPicPr>
          <p:cNvPr id="13314" name="Picture 2" descr="C:\Users\Pietro\Desktop\LIBRI SM XM CLUB\IMG_670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811288"/>
            <a:ext cx="2664295" cy="280524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Pietro\Desktop\LIBRI SM XM CLUB\IMG_67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484784"/>
            <a:ext cx="2399576" cy="260409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Pietro\Desktop\LIBRI SM XM CLUB\IMG_67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2492896"/>
            <a:ext cx="2733946" cy="263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016114"/>
      </p:ext>
    </p:extLst>
  </p:cSld>
  <p:clrMapOvr>
    <a:masterClrMapping/>
  </p:clrMapOvr>
  <mc:AlternateContent xmlns:mc="http://schemas.openxmlformats.org/markup-compatibility/2006" xmlns:p14="http://schemas.microsoft.com/office/powerpoint/2010/main">
    <mc:Choice Requires="p14">
      <p:transition spd="slow" p14:dur="3400" advTm="4552">
        <p14:reveal/>
      </p:transition>
    </mc:Choice>
    <mc:Fallback xmlns="">
      <p:transition spd="slow" advTm="4552">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3643"/>
            <a:ext cx="9144000" cy="5170714"/>
          </a:xfrm>
          <a:prstGeom prst="rect">
            <a:avLst/>
          </a:prstGeom>
        </p:spPr>
      </p:pic>
    </p:spTree>
    <p:extLst>
      <p:ext uri="{BB962C8B-B14F-4D97-AF65-F5344CB8AC3E}">
        <p14:creationId xmlns:p14="http://schemas.microsoft.com/office/powerpoint/2010/main" val="473745103"/>
      </p:ext>
    </p:extLst>
  </p:cSld>
  <p:clrMapOvr>
    <a:masterClrMapping/>
  </p:clrMapOvr>
  <mc:AlternateContent xmlns:mc="http://schemas.openxmlformats.org/markup-compatibility/2006" xmlns:p14="http://schemas.microsoft.com/office/powerpoint/2010/main">
    <mc:Choice Requires="p14">
      <p:transition spd="slow" p14:dur="3400" advTm="5154">
        <p14:reveal/>
      </p:transition>
    </mc:Choice>
    <mc:Fallback xmlns="">
      <p:transition spd="slow" advTm="5154">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Brochure C6</a:t>
            </a:r>
            <a:endParaRPr lang="it-IT" dirty="0"/>
          </a:p>
        </p:txBody>
      </p:sp>
      <p:pic>
        <p:nvPicPr>
          <p:cNvPr id="14338" name="Picture 2" descr="C:\Users\Pietro\Desktop\LIBRI SM XM CLUB\IMG_670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988841"/>
            <a:ext cx="4211007" cy="3567374"/>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Pietro\Desktop\LIBRI SM XM CLUB\IMG_67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3748" y="1988840"/>
            <a:ext cx="3574676" cy="356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070061"/>
      </p:ext>
    </p:extLst>
  </p:cSld>
  <p:clrMapOvr>
    <a:masterClrMapping/>
  </p:clrMapOvr>
  <mc:AlternateContent xmlns:mc="http://schemas.openxmlformats.org/markup-compatibility/2006" xmlns:p14="http://schemas.microsoft.com/office/powerpoint/2010/main">
    <mc:Choice Requires="p14">
      <p:transition spd="slow" p14:dur="3400" advTm="4494">
        <p14:reveal/>
      </p:transition>
    </mc:Choice>
    <mc:Fallback xmlns="">
      <p:transition spd="slow" advTm="4494">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Libro dedicato alla XM</a:t>
            </a:r>
            <a:endParaRPr lang="it-IT" dirty="0"/>
          </a:p>
        </p:txBody>
      </p:sp>
      <p:sp>
        <p:nvSpPr>
          <p:cNvPr id="3" name="Segnaposto contenuto 2"/>
          <p:cNvSpPr>
            <a:spLocks noGrp="1"/>
          </p:cNvSpPr>
          <p:nvPr>
            <p:ph idx="1"/>
          </p:nvPr>
        </p:nvSpPr>
        <p:spPr/>
        <p:txBody>
          <a:bodyPr/>
          <a:lstStyle/>
          <a:p>
            <a:endParaRPr lang="it-IT" dirty="0"/>
          </a:p>
        </p:txBody>
      </p:sp>
      <p:pic>
        <p:nvPicPr>
          <p:cNvPr id="15362" name="Picture 2" descr="C:\Users\Pietro\Desktop\LIBRI SM XM CLUB\IMG_67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1099" y="2469166"/>
            <a:ext cx="2850642" cy="2677135"/>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Pietro\Desktop\LIBRI SM XM CLUB\IMG_67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4225" y="4062401"/>
            <a:ext cx="1943074"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Pietro\Desktop\LIBRI SM XM CLUB\IMG_67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905920"/>
            <a:ext cx="2016224" cy="1956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247227"/>
      </p:ext>
    </p:extLst>
  </p:cSld>
  <p:clrMapOvr>
    <a:masterClrMapping/>
  </p:clrMapOvr>
  <mc:AlternateContent xmlns:mc="http://schemas.openxmlformats.org/markup-compatibility/2006" xmlns:p14="http://schemas.microsoft.com/office/powerpoint/2010/main">
    <mc:Choice Requires="p14">
      <p:transition spd="slow" p14:dur="3400" advTm="2702">
        <p14:reveal/>
      </p:transition>
    </mc:Choice>
    <mc:Fallback xmlns="">
      <p:transition spd="slow" advTm="2702">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Libretti di istruzione</a:t>
            </a:r>
            <a:endParaRPr lang="it-IT" dirty="0"/>
          </a:p>
        </p:txBody>
      </p:sp>
      <p:pic>
        <p:nvPicPr>
          <p:cNvPr id="16386" name="Picture 2" descr="C:\Users\Pietro\Desktop\LIBRI SM XM CLUB\IMG_671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72816"/>
            <a:ext cx="3096344" cy="2534798"/>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Pietro\Desktop\LIBRI SM XM CLUB\IMG_67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4523946"/>
            <a:ext cx="2120888" cy="180119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Users\Pietro\Desktop\LIBRI SM XM CLUB\IMG_67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3571820"/>
            <a:ext cx="2235864"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041177"/>
      </p:ext>
    </p:extLst>
  </p:cSld>
  <p:clrMapOvr>
    <a:masterClrMapping/>
  </p:clrMapOvr>
  <mc:AlternateContent xmlns:mc="http://schemas.openxmlformats.org/markup-compatibility/2006" xmlns:p14="http://schemas.microsoft.com/office/powerpoint/2010/main">
    <mc:Choice Requires="p14">
      <p:transition spd="slow" p14:dur="3400" advTm="2531">
        <p14:reveal/>
      </p:transition>
    </mc:Choice>
    <mc:Fallback xmlns="">
      <p:transition spd="slow" advTm="2531">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Raccolta articoli</a:t>
            </a:r>
            <a:endParaRPr lang="it-IT" dirty="0"/>
          </a:p>
        </p:txBody>
      </p:sp>
      <p:sp>
        <p:nvSpPr>
          <p:cNvPr id="3" name="Segnaposto contenuto 2"/>
          <p:cNvSpPr>
            <a:spLocks noGrp="1"/>
          </p:cNvSpPr>
          <p:nvPr>
            <p:ph idx="1"/>
          </p:nvPr>
        </p:nvSpPr>
        <p:spPr/>
        <p:txBody>
          <a:bodyPr/>
          <a:lstStyle/>
          <a:p>
            <a:endParaRPr lang="it-IT"/>
          </a:p>
        </p:txBody>
      </p:sp>
      <p:pic>
        <p:nvPicPr>
          <p:cNvPr id="17410" name="Picture 2" descr="C:\Users\Pietro\Desktop\LIBRI SM XM CLUB\IMG_67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2404832"/>
            <a:ext cx="3342280" cy="3380400"/>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Pietro\Desktop\LIBRI SM XM CLUB\IMG_67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404833"/>
            <a:ext cx="3631074" cy="338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029874"/>
      </p:ext>
    </p:extLst>
  </p:cSld>
  <p:clrMapOvr>
    <a:masterClrMapping/>
  </p:clrMapOvr>
  <mc:AlternateContent xmlns:mc="http://schemas.openxmlformats.org/markup-compatibility/2006" xmlns:p14="http://schemas.microsoft.com/office/powerpoint/2010/main">
    <mc:Choice Requires="p14">
      <p:transition spd="slow" p14:dur="3400" advTm="2207">
        <p14:reveal/>
      </p:transition>
    </mc:Choice>
    <mc:Fallback xmlns="">
      <p:transition spd="slow" advTm="2207">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Varie ed eventuali</a:t>
            </a:r>
            <a:endParaRPr lang="it-IT" dirty="0"/>
          </a:p>
        </p:txBody>
      </p:sp>
    </p:spTree>
    <p:extLst>
      <p:ext uri="{BB962C8B-B14F-4D97-AF65-F5344CB8AC3E}">
        <p14:creationId xmlns:p14="http://schemas.microsoft.com/office/powerpoint/2010/main" val="1475842702"/>
      </p:ext>
    </p:extLst>
  </p:cSld>
  <p:clrMapOvr>
    <a:masterClrMapping/>
  </p:clrMapOvr>
  <mc:AlternateContent xmlns:mc="http://schemas.openxmlformats.org/markup-compatibility/2006" xmlns:p14="http://schemas.microsoft.com/office/powerpoint/2010/main">
    <mc:Choice Requires="p14">
      <p:transition spd="slow" p14:dur="3400" advTm="3619">
        <p14:reveal/>
      </p:transition>
    </mc:Choice>
    <mc:Fallback xmlns="">
      <p:transition spd="slow" advTm="3619">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extLst>
              <p:ext uri="{D42A27DB-BD31-4B8C-83A1-F6EECF244321}">
                <p14:modId xmlns:p14="http://schemas.microsoft.com/office/powerpoint/2010/main" val="2723599031"/>
              </p:ext>
            </p:extLst>
          </p:nvPr>
        </p:nvGraphicFramePr>
        <p:xfrm>
          <a:off x="827584" y="764704"/>
          <a:ext cx="7344816"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05691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extLst>
              <p:ext uri="{D42A27DB-BD31-4B8C-83A1-F6EECF244321}">
                <p14:modId xmlns:p14="http://schemas.microsoft.com/office/powerpoint/2010/main" val="2759613381"/>
              </p:ext>
            </p:extLst>
          </p:nvPr>
        </p:nvGraphicFramePr>
        <p:xfrm>
          <a:off x="323528" y="836712"/>
          <a:ext cx="8352928"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58141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58412800"/>
              </p:ext>
            </p:extLst>
          </p:nvPr>
        </p:nvGraphicFramePr>
        <p:xfrm>
          <a:off x="323528" y="620688"/>
          <a:ext cx="8229600" cy="56060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91767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95536" y="260649"/>
            <a:ext cx="8352928" cy="6494085"/>
          </a:xfrm>
          <a:prstGeom prst="rect">
            <a:avLst/>
          </a:prstGeom>
          <a:noFill/>
          <a:effectLst>
            <a:outerShdw blurRad="152400" dist="317500" dir="5400000" sx="90000" sy="-19000" rotWithShape="0">
              <a:prstClr val="black">
                <a:alpha val="15000"/>
              </a:prstClr>
            </a:outerShdw>
          </a:effectLst>
        </p:spPr>
        <p:txBody>
          <a:bodyPr wrap="square" rtlCol="0">
            <a:spAutoFit/>
          </a:bodyPr>
          <a:lstStyle/>
          <a:p>
            <a:pPr algn="ctr"/>
            <a:endParaRPr lang="it-IT" sz="2400" i="1" dirty="0" smtClean="0"/>
          </a:p>
          <a:p>
            <a:pPr algn="ctr"/>
            <a:r>
              <a:rPr lang="it-IT" sz="4000" i="1" dirty="0" smtClean="0"/>
              <a:t>   </a:t>
            </a:r>
            <a:r>
              <a:rPr lang="it-IT" sz="4000" i="1" dirty="0" err="1" smtClean="0"/>
              <a:t>Facebook</a:t>
            </a:r>
            <a:r>
              <a:rPr lang="it-IT" sz="4000" i="1" dirty="0" smtClean="0"/>
              <a:t>  </a:t>
            </a:r>
            <a:r>
              <a:rPr lang="it-IT" sz="2400" i="1" dirty="0" smtClean="0"/>
              <a:t>   (gestito dal Socio Mauro </a:t>
            </a:r>
            <a:r>
              <a:rPr lang="it-IT" sz="2400" i="1" dirty="0" err="1" smtClean="0"/>
              <a:t>Sangiorgio</a:t>
            </a:r>
            <a:r>
              <a:rPr lang="it-IT" sz="2400" i="1" dirty="0" smtClean="0"/>
              <a:t>)</a:t>
            </a:r>
          </a:p>
          <a:p>
            <a:pPr algn="ctr"/>
            <a:r>
              <a:rPr lang="it-IT" sz="2400" i="1" dirty="0" smtClean="0"/>
              <a:t>                      </a:t>
            </a:r>
          </a:p>
          <a:p>
            <a:pPr algn="ctr"/>
            <a:r>
              <a:rPr lang="it-IT" sz="4000" i="1" dirty="0" err="1" smtClean="0"/>
              <a:t>Instagram</a:t>
            </a:r>
            <a:r>
              <a:rPr lang="it-IT" sz="4000" i="1" dirty="0" smtClean="0"/>
              <a:t>   </a:t>
            </a:r>
            <a:r>
              <a:rPr lang="it-IT" sz="2400" i="1" dirty="0" smtClean="0"/>
              <a:t>(gestito dal Socio Ivan Marabotto)</a:t>
            </a:r>
          </a:p>
          <a:p>
            <a:pPr algn="ctr"/>
            <a:endParaRPr lang="it-IT" sz="2400" i="1" dirty="0" smtClean="0"/>
          </a:p>
          <a:p>
            <a:pPr algn="ctr"/>
            <a:endParaRPr lang="it-IT" sz="2400" i="1" dirty="0"/>
          </a:p>
          <a:p>
            <a:pPr marL="342900" indent="-342900">
              <a:buFont typeface="Arial" panose="020B0604020202020204" pitchFamily="34" charset="0"/>
              <a:buChar char="•"/>
            </a:pPr>
            <a:r>
              <a:rPr lang="it-IT" sz="2400" i="1" dirty="0" smtClean="0"/>
              <a:t>SM Club Italia sui social</a:t>
            </a:r>
          </a:p>
          <a:p>
            <a:pPr marL="342900" indent="-342900">
              <a:buFont typeface="Arial" panose="020B0604020202020204" pitchFamily="34" charset="0"/>
              <a:buChar char="•"/>
            </a:pPr>
            <a:r>
              <a:rPr lang="it-IT" sz="2400" i="1" dirty="0" smtClean="0"/>
              <a:t>Obiettivi</a:t>
            </a:r>
          </a:p>
          <a:p>
            <a:pPr marL="342900" indent="-342900">
              <a:buFont typeface="Arial" panose="020B0604020202020204" pitchFamily="34" charset="0"/>
              <a:buChar char="•"/>
            </a:pPr>
            <a:r>
              <a:rPr lang="it-IT" sz="2400" i="1" dirty="0" smtClean="0"/>
              <a:t>Modalità di consultazione</a:t>
            </a:r>
          </a:p>
          <a:p>
            <a:pPr marL="342900" indent="-342900">
              <a:buFont typeface="Arial" panose="020B0604020202020204" pitchFamily="34" charset="0"/>
              <a:buChar char="•"/>
            </a:pPr>
            <a:r>
              <a:rPr lang="it-IT" sz="2400" i="1" dirty="0" smtClean="0"/>
              <a:t>Andamento delle visite</a:t>
            </a:r>
          </a:p>
          <a:p>
            <a:pPr marL="342900" indent="-342900">
              <a:buFont typeface="Arial" panose="020B0604020202020204" pitchFamily="34" charset="0"/>
              <a:buChar char="•"/>
            </a:pPr>
            <a:r>
              <a:rPr lang="it-IT" sz="2400" i="1" dirty="0" smtClean="0"/>
              <a:t>Interesse riscontrato</a:t>
            </a:r>
          </a:p>
          <a:p>
            <a:pPr marL="342900" indent="-342900">
              <a:buFont typeface="Arial" panose="020B0604020202020204" pitchFamily="34" charset="0"/>
              <a:buChar char="•"/>
            </a:pPr>
            <a:r>
              <a:rPr lang="it-IT" sz="2400" i="1" dirty="0" smtClean="0"/>
              <a:t>Collegamento al sito </a:t>
            </a:r>
            <a:r>
              <a:rPr lang="it-IT" sz="2400" i="1" u="sng" dirty="0" smtClean="0"/>
              <a:t>www.smclubitalia.info</a:t>
            </a:r>
          </a:p>
          <a:p>
            <a:pPr marL="342900" indent="-342900">
              <a:buFont typeface="Arial" panose="020B0604020202020204" pitchFamily="34" charset="0"/>
              <a:buChar char="•"/>
            </a:pPr>
            <a:r>
              <a:rPr lang="it-IT" sz="2400" i="1" dirty="0" smtClean="0"/>
              <a:t>Commenti ottenuti</a:t>
            </a:r>
          </a:p>
          <a:p>
            <a:pPr algn="ctr"/>
            <a:endParaRPr lang="it-IT" sz="2400" i="1" dirty="0" smtClean="0"/>
          </a:p>
          <a:p>
            <a:pPr algn="ctr"/>
            <a:endParaRPr lang="it-IT" sz="2400" i="1" dirty="0"/>
          </a:p>
          <a:p>
            <a:pPr algn="ctr"/>
            <a:endParaRPr lang="it-IT" sz="2400" i="1" dirty="0"/>
          </a:p>
        </p:txBody>
      </p:sp>
    </p:spTree>
    <p:extLst>
      <p:ext uri="{BB962C8B-B14F-4D97-AF65-F5344CB8AC3E}">
        <p14:creationId xmlns:p14="http://schemas.microsoft.com/office/powerpoint/2010/main" val="689005616"/>
      </p:ext>
    </p:extLst>
  </p:cSld>
  <p:clrMapOvr>
    <a:masterClrMapping/>
  </p:clrMapOvr>
  <mc:AlternateContent xmlns:mc="http://schemas.openxmlformats.org/markup-compatibility/2006" xmlns:p14="http://schemas.microsoft.com/office/powerpoint/2010/main">
    <mc:Choice Requires="p14">
      <p:transition spd="slow" p14:dur="3400" advTm="5695">
        <p14:reveal/>
      </p:transition>
    </mc:Choice>
    <mc:Fallback xmlns="">
      <p:transition spd="slow" advTm="5695">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548680"/>
            <a:ext cx="7772400" cy="5832648"/>
          </a:xfrm>
        </p:spPr>
        <p:txBody>
          <a:bodyPr>
            <a:normAutofit fontScale="90000"/>
          </a:bodyPr>
          <a:lstStyle/>
          <a:p>
            <a:pPr algn="l"/>
            <a:r>
              <a:rPr lang="it-IT" sz="4900" dirty="0" smtClean="0"/>
              <a:t/>
            </a:r>
            <a:br>
              <a:rPr lang="it-IT" sz="4900" dirty="0" smtClean="0"/>
            </a:br>
            <a:r>
              <a:rPr lang="it-IT" sz="4900" dirty="0" smtClean="0"/>
              <a:t>I nostri video su </a:t>
            </a:r>
            <a:r>
              <a:rPr lang="it-IT" sz="4900" dirty="0" err="1" smtClean="0"/>
              <a:t>Youtube</a:t>
            </a:r>
            <a:r>
              <a:rPr lang="it-IT" dirty="0" smtClean="0"/>
              <a:t/>
            </a:r>
            <a:br>
              <a:rPr lang="it-IT" dirty="0" smtClean="0"/>
            </a:br>
            <a:r>
              <a:rPr lang="it-IT" dirty="0" smtClean="0"/>
              <a:t/>
            </a:r>
            <a:br>
              <a:rPr lang="it-IT" dirty="0" smtClean="0"/>
            </a:br>
            <a:r>
              <a:rPr lang="it-IT" sz="2000" dirty="0" smtClean="0"/>
              <a:t>- Citroen SM e DS </a:t>
            </a:r>
            <a:r>
              <a:rPr lang="it-IT" sz="2000" dirty="0" err="1" smtClean="0"/>
              <a:t>Chapron</a:t>
            </a:r>
            <a:r>
              <a:rPr lang="it-IT" sz="2000" dirty="0" smtClean="0"/>
              <a:t> a Tremosine sul Garda (oltre 4397 visualizzazioni),</a:t>
            </a:r>
            <a:br>
              <a:rPr lang="it-IT" sz="2000" dirty="0" smtClean="0"/>
            </a:br>
            <a:r>
              <a:rPr lang="it-IT" sz="2000" dirty="0" smtClean="0"/>
              <a:t/>
            </a:r>
            <a:br>
              <a:rPr lang="it-IT" sz="2000" dirty="0" smtClean="0"/>
            </a:br>
            <a:r>
              <a:rPr lang="it-IT" sz="2000" dirty="0" smtClean="0"/>
              <a:t>- Citroen SM a iniezione di Gianbattista </a:t>
            </a:r>
            <a:r>
              <a:rPr lang="it-IT" sz="2000" dirty="0" err="1" smtClean="0"/>
              <a:t>Groli</a:t>
            </a:r>
            <a:r>
              <a:rPr lang="it-IT" sz="2000" dirty="0" smtClean="0"/>
              <a:t>, Socio di SM Club Italia (oltre 5072  </a:t>
            </a:r>
            <a:br>
              <a:rPr lang="it-IT" sz="2000" dirty="0" smtClean="0"/>
            </a:br>
            <a:r>
              <a:rPr lang="it-IT" sz="2000" dirty="0"/>
              <a:t> </a:t>
            </a:r>
            <a:r>
              <a:rPr lang="it-IT" sz="2000" dirty="0" smtClean="0"/>
              <a:t>  visualizzazioni),</a:t>
            </a:r>
            <a:br>
              <a:rPr lang="it-IT" sz="2000" dirty="0" smtClean="0"/>
            </a:br>
            <a:r>
              <a:rPr lang="it-IT" sz="2000" dirty="0" smtClean="0"/>
              <a:t/>
            </a:r>
            <a:br>
              <a:rPr lang="it-IT" sz="2000" dirty="0" smtClean="0"/>
            </a:br>
            <a:r>
              <a:rPr lang="it-IT" sz="2000" dirty="0" smtClean="0"/>
              <a:t>- Garage italiani, Mauro e la sua SM Maserati (oltre 12.425 + 2200 visualizzazioni),</a:t>
            </a:r>
            <a:br>
              <a:rPr lang="it-IT" sz="2000" dirty="0" smtClean="0"/>
            </a:br>
            <a:r>
              <a:rPr lang="it-IT" sz="2000" dirty="0"/>
              <a:t> </a:t>
            </a:r>
            <a:r>
              <a:rPr lang="it-IT" sz="2000" dirty="0" smtClean="0"/>
              <a:t/>
            </a:r>
            <a:br>
              <a:rPr lang="it-IT" sz="2000" dirty="0" smtClean="0"/>
            </a:br>
            <a:r>
              <a:rPr lang="it-IT" sz="2000" dirty="0" smtClean="0"/>
              <a:t>- Citroen SM – Ponte San Giorgio (GE) di </a:t>
            </a:r>
            <a:r>
              <a:rPr lang="it-IT" sz="2000" dirty="0"/>
              <a:t>A</a:t>
            </a:r>
            <a:r>
              <a:rPr lang="it-IT" sz="2000" dirty="0" smtClean="0"/>
              <a:t>ndrea Greco, Socio di SM Club Italia con </a:t>
            </a:r>
            <a:br>
              <a:rPr lang="it-IT" sz="2000" dirty="0" smtClean="0"/>
            </a:br>
            <a:r>
              <a:rPr lang="it-IT" sz="2000" dirty="0"/>
              <a:t> </a:t>
            </a:r>
            <a:r>
              <a:rPr lang="it-IT" sz="2000" dirty="0" smtClean="0"/>
              <a:t>  oltre 227 visualizzazioni,</a:t>
            </a:r>
            <a:br>
              <a:rPr lang="it-IT" sz="2000" dirty="0" smtClean="0"/>
            </a:br>
            <a:r>
              <a:rPr lang="it-IT" sz="2000" dirty="0" smtClean="0"/>
              <a:t/>
            </a:r>
            <a:br>
              <a:rPr lang="it-IT" sz="2000" dirty="0" smtClean="0"/>
            </a:br>
            <a:r>
              <a:rPr lang="it-IT" sz="2000" dirty="0" smtClean="0"/>
              <a:t>- Parata sul Circuito del Mugello (oltre 7430 visualizzazioni),</a:t>
            </a:r>
            <a:br>
              <a:rPr lang="it-IT" sz="2000" dirty="0" smtClean="0"/>
            </a:br>
            <a:r>
              <a:rPr lang="it-IT" sz="2000" dirty="0" smtClean="0"/>
              <a:t/>
            </a:r>
            <a:br>
              <a:rPr lang="it-IT" sz="2000" dirty="0" smtClean="0"/>
            </a:br>
            <a:r>
              <a:rPr lang="it-IT" sz="2000" dirty="0" smtClean="0"/>
              <a:t>- Gare di velocità sul circuito Tazio Nuvolari (2 video e oltre 8581 visualizzazioni),</a:t>
            </a:r>
            <a:br>
              <a:rPr lang="it-IT" sz="2000" dirty="0" smtClean="0"/>
            </a:br>
            <a:r>
              <a:rPr lang="it-IT" sz="2000" dirty="0" smtClean="0"/>
              <a:t/>
            </a:r>
            <a:br>
              <a:rPr lang="it-IT" sz="2000" dirty="0" smtClean="0"/>
            </a:br>
            <a:r>
              <a:rPr lang="it-IT" sz="2000" dirty="0" smtClean="0"/>
              <a:t>- SM Club Italia al «Concorso d’eleganza» - </a:t>
            </a:r>
            <a:r>
              <a:rPr lang="it-IT" sz="2000" dirty="0" err="1" smtClean="0"/>
              <a:t>Salvarola</a:t>
            </a:r>
            <a:r>
              <a:rPr lang="it-IT" sz="2000" dirty="0" smtClean="0"/>
              <a:t> Terme (MO) con 2 video e </a:t>
            </a:r>
            <a:br>
              <a:rPr lang="it-IT" sz="2000" dirty="0" smtClean="0"/>
            </a:br>
            <a:r>
              <a:rPr lang="it-IT" sz="2000" dirty="0"/>
              <a:t> </a:t>
            </a:r>
            <a:r>
              <a:rPr lang="it-IT" sz="2000" dirty="0" smtClean="0"/>
              <a:t> oltre 680 visualizzazioni)</a:t>
            </a:r>
            <a:br>
              <a:rPr lang="it-IT" sz="2000" dirty="0" smtClean="0"/>
            </a:br>
            <a:r>
              <a:rPr lang="it-IT" sz="3100" dirty="0"/>
              <a:t/>
            </a:r>
            <a:br>
              <a:rPr lang="it-IT" sz="3100" dirty="0"/>
            </a:br>
            <a:r>
              <a:rPr lang="it-IT" sz="3200" dirty="0" smtClean="0"/>
              <a:t> </a:t>
            </a:r>
            <a:r>
              <a:rPr lang="it-IT" sz="3600" dirty="0" smtClean="0"/>
              <a:t/>
            </a:r>
            <a:br>
              <a:rPr lang="it-IT" sz="3600" dirty="0" smtClean="0"/>
            </a:br>
            <a:endParaRPr lang="it-IT" sz="2700" dirty="0"/>
          </a:p>
        </p:txBody>
      </p:sp>
    </p:spTree>
    <p:extLst>
      <p:ext uri="{BB962C8B-B14F-4D97-AF65-F5344CB8AC3E}">
        <p14:creationId xmlns:p14="http://schemas.microsoft.com/office/powerpoint/2010/main" val="3693911707"/>
      </p:ext>
    </p:extLst>
  </p:cSld>
  <p:clrMapOvr>
    <a:masterClrMapping/>
  </p:clrMapOvr>
  <mc:AlternateContent xmlns:mc="http://schemas.openxmlformats.org/markup-compatibility/2006" xmlns:p14="http://schemas.microsoft.com/office/powerpoint/2010/main">
    <mc:Choice Requires="p14">
      <p:transition spd="slow" p14:dur="3400" advTm="4824">
        <p14:reveal/>
      </p:transition>
    </mc:Choice>
    <mc:Fallback xmlns="">
      <p:transition spd="slow" advTm="4824">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548680"/>
            <a:ext cx="8229600" cy="5688632"/>
          </a:xfrm>
          <a:solidFill>
            <a:srgbClr val="FFC000"/>
          </a:solidFill>
        </p:spPr>
        <p:txBody>
          <a:bodyPr>
            <a:normAutofit/>
          </a:bodyPr>
          <a:lstStyle/>
          <a:p>
            <a:pPr marL="0" indent="0">
              <a:buNone/>
            </a:pPr>
            <a:r>
              <a:rPr lang="it-IT" dirty="0" smtClean="0"/>
              <a:t>Articoli pubblicati nei quali si parla delle attività di SM Club Italia o di argomenti di interesse del Club.</a:t>
            </a:r>
          </a:p>
          <a:p>
            <a:pPr marL="0" indent="0">
              <a:buNone/>
            </a:pPr>
            <a:endParaRPr lang="it-IT" sz="1000" dirty="0" smtClean="0"/>
          </a:p>
          <a:p>
            <a:pPr>
              <a:buFontTx/>
              <a:buChar char="-"/>
            </a:pPr>
            <a:r>
              <a:rPr lang="it-IT" sz="2400" dirty="0" err="1" smtClean="0"/>
              <a:t>Révue</a:t>
            </a:r>
            <a:r>
              <a:rPr lang="it-IT" sz="2400" dirty="0" smtClean="0"/>
              <a:t> SM Club de France </a:t>
            </a:r>
          </a:p>
          <a:p>
            <a:pPr>
              <a:buFontTx/>
              <a:buChar char="-"/>
            </a:pPr>
            <a:r>
              <a:rPr lang="it-IT" sz="2400" dirty="0" err="1" smtClean="0"/>
              <a:t>Révue</a:t>
            </a:r>
            <a:r>
              <a:rPr lang="it-IT" sz="2400" dirty="0" smtClean="0"/>
              <a:t> </a:t>
            </a:r>
            <a:r>
              <a:rPr lang="it-IT" sz="2400" dirty="0"/>
              <a:t>Club </a:t>
            </a:r>
            <a:r>
              <a:rPr lang="it-IT" sz="2400" dirty="0" smtClean="0"/>
              <a:t>SM Svizzero </a:t>
            </a:r>
          </a:p>
          <a:p>
            <a:pPr>
              <a:buFontTx/>
              <a:buChar char="-"/>
            </a:pPr>
            <a:r>
              <a:rPr lang="it-IT" sz="2400" dirty="0" err="1" smtClean="0"/>
              <a:t>Révue</a:t>
            </a:r>
            <a:r>
              <a:rPr lang="it-IT" sz="2400" dirty="0" smtClean="0"/>
              <a:t> Club SM Tedesco </a:t>
            </a:r>
          </a:p>
          <a:p>
            <a:pPr>
              <a:buFontTx/>
              <a:buChar char="-"/>
            </a:pPr>
            <a:r>
              <a:rPr lang="it-IT" sz="2400" dirty="0" err="1" smtClean="0"/>
              <a:t>LeCitro</a:t>
            </a:r>
            <a:r>
              <a:rPr lang="az-Cyrl-AZ" sz="2400" dirty="0" smtClean="0"/>
              <a:t>ё</a:t>
            </a:r>
            <a:r>
              <a:rPr lang="it-IT" sz="2400" dirty="0" smtClean="0"/>
              <a:t>n pubblicata da R.I.A.S.C.</a:t>
            </a:r>
          </a:p>
          <a:p>
            <a:pPr>
              <a:buFontTx/>
              <a:buChar char="-"/>
            </a:pPr>
            <a:r>
              <a:rPr lang="it-IT" sz="2400" dirty="0" smtClean="0"/>
              <a:t>La Manovella</a:t>
            </a:r>
          </a:p>
          <a:p>
            <a:pPr>
              <a:buFontTx/>
              <a:buChar char="-"/>
            </a:pPr>
            <a:r>
              <a:rPr lang="it-IT" sz="2400" dirty="0" smtClean="0"/>
              <a:t>Catalogo ufficiale della Fiera di Moto e d’Auto d’Epoca di Padova</a:t>
            </a:r>
            <a:endParaRPr lang="it-IT" sz="2400" dirty="0"/>
          </a:p>
          <a:p>
            <a:pPr>
              <a:buFontTx/>
              <a:buChar char="-"/>
            </a:pPr>
            <a:r>
              <a:rPr lang="it-IT" sz="2400" dirty="0" smtClean="0"/>
              <a:t>SM-Journal </a:t>
            </a:r>
          </a:p>
          <a:p>
            <a:pPr>
              <a:buFontTx/>
              <a:buChar char="-"/>
            </a:pPr>
            <a:endParaRPr lang="it-IT" dirty="0" smtClean="0"/>
          </a:p>
          <a:p>
            <a:pPr marL="0" indent="0">
              <a:buNone/>
            </a:pPr>
            <a:endParaRPr lang="it-IT" dirty="0" smtClean="0"/>
          </a:p>
          <a:p>
            <a:pPr>
              <a:buFontTx/>
              <a:buChar char="-"/>
            </a:pPr>
            <a:endParaRPr lang="it-IT" dirty="0"/>
          </a:p>
        </p:txBody>
      </p:sp>
    </p:spTree>
    <p:extLst>
      <p:ext uri="{BB962C8B-B14F-4D97-AF65-F5344CB8AC3E}">
        <p14:creationId xmlns:p14="http://schemas.microsoft.com/office/powerpoint/2010/main" val="3085894928"/>
      </p:ext>
    </p:extLst>
  </p:cSld>
  <p:clrMapOvr>
    <a:masterClrMapping/>
  </p:clrMapOvr>
  <mc:AlternateContent xmlns:mc="http://schemas.openxmlformats.org/markup-compatibility/2006" xmlns:p14="http://schemas.microsoft.com/office/powerpoint/2010/main">
    <mc:Choice Requires="p14">
      <p:transition spd="slow" p14:dur="3400" advTm="6389">
        <p14:reveal/>
      </p:transition>
    </mc:Choice>
    <mc:Fallback xmlns="">
      <p:transition spd="slow" advTm="6389">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7544" y="332656"/>
            <a:ext cx="8208912" cy="6192687"/>
          </a:xfrm>
        </p:spPr>
        <p:txBody>
          <a:bodyPr>
            <a:normAutofit/>
          </a:bodyPr>
          <a:lstStyle/>
          <a:p>
            <a:pPr algn="l"/>
            <a:r>
              <a:rPr lang="it-IT" dirty="0" smtClean="0"/>
              <a:t>Consulenza ricambi</a:t>
            </a:r>
            <a:br>
              <a:rPr lang="it-IT" dirty="0" smtClean="0"/>
            </a:br>
            <a:r>
              <a:rPr lang="it-IT" dirty="0" smtClean="0"/>
              <a:t/>
            </a:r>
            <a:br>
              <a:rPr lang="it-IT" dirty="0" smtClean="0"/>
            </a:br>
            <a:r>
              <a:rPr lang="it-IT" sz="3200" dirty="0" smtClean="0"/>
              <a:t>Il servizio di consulenza ricambi ha soddisfatto le esigenze di molti possessori di SM.</a:t>
            </a:r>
            <a:br>
              <a:rPr lang="it-IT" sz="3200" dirty="0" smtClean="0"/>
            </a:br>
            <a:r>
              <a:rPr lang="it-IT" sz="3200" dirty="0" smtClean="0"/>
              <a:t>Soci del Club e utenti esterni hanno appreso dell’esistenza del servizio visitando il sito del Club e sono riusciti a risolvere i problemi riportando le loro SM in grado di funzionare al meglio.</a:t>
            </a:r>
            <a:br>
              <a:rPr lang="it-IT" sz="3200" dirty="0" smtClean="0"/>
            </a:br>
            <a:r>
              <a:rPr lang="it-IT" sz="3200" dirty="0" smtClean="0"/>
              <a:t/>
            </a:r>
            <a:br>
              <a:rPr lang="it-IT" sz="3200" dirty="0" smtClean="0"/>
            </a:br>
            <a:r>
              <a:rPr lang="it-IT" sz="3200" dirty="0" smtClean="0"/>
              <a:t>Alcuni di loro si sono associati al Club.</a:t>
            </a:r>
            <a:endParaRPr lang="it-IT" dirty="0"/>
          </a:p>
        </p:txBody>
      </p:sp>
    </p:spTree>
    <p:extLst>
      <p:ext uri="{BB962C8B-B14F-4D97-AF65-F5344CB8AC3E}">
        <p14:creationId xmlns:p14="http://schemas.microsoft.com/office/powerpoint/2010/main" val="4018822231"/>
      </p:ext>
    </p:extLst>
  </p:cSld>
  <p:clrMapOvr>
    <a:masterClrMapping/>
  </p:clrMapOvr>
  <mc:AlternateContent xmlns:mc="http://schemas.openxmlformats.org/markup-compatibility/2006" xmlns:p14="http://schemas.microsoft.com/office/powerpoint/2010/main">
    <mc:Choice Requires="p14">
      <p:transition spd="slow" p14:dur="3400" advTm="6525">
        <p14:reveal/>
      </p:transition>
    </mc:Choice>
    <mc:Fallback xmlns="">
      <p:transition spd="slow" advTm="6525">
        <p:fade/>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5466</TotalTime>
  <Words>598</Words>
  <Application>Microsoft Office PowerPoint</Application>
  <PresentationFormat>Presentazione su schermo (4:3)</PresentationFormat>
  <Paragraphs>105</Paragraphs>
  <Slides>27</Slides>
  <Notes>0</Notes>
  <HiddenSlides>1</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Tema di Office</vt:lpstr>
      <vt:lpstr>Presentazione standard di PowerPoint</vt:lpstr>
      <vt:lpstr>Assemblea dei Soci                           SM Club Italia 2022 -  - I numeri (grafici) - SM e i social (Facebook – Instagram) - SM e Youtube - Articoli pubblicati - Consulenza ricambi - SM Club Italia – RIASC  - Gli eventi del 2021 - La SM e i giovani, nuovi appassionati - Partecipazione a eventi e fiere (proposte future e report - Fiera di Padova ) - Proposte «I nostri raduni 2022» ------------------------------------------------------------------------------------------------------------------------ - Bilancio economico dell’anno concluso (Tesoriere Egidio Moretti) - Nomina del Consiglio direttivo – Nuove candidature – Programmi dei candidati - Tessera 2022 - Targa del 50° - Libri, targhette e portachiavi - Varie ed eventuali  </vt:lpstr>
      <vt:lpstr>Presentazione standard di PowerPoint</vt:lpstr>
      <vt:lpstr>Presentazione standard di PowerPoint</vt:lpstr>
      <vt:lpstr>Presentazione standard di PowerPoint</vt:lpstr>
      <vt:lpstr>Presentazione standard di PowerPoint</vt:lpstr>
      <vt:lpstr> I nostri video su Youtube  - Citroen SM e DS Chapron a Tremosine sul Garda (oltre 4397 visualizzazioni),  - Citroen SM a iniezione di Gianbattista Groli, Socio di SM Club Italia (oltre 5072      visualizzazioni),  - Garage italiani, Mauro e la sua SM Maserati (oltre 12.425 + 2200 visualizzazioni),   - Citroen SM – Ponte San Giorgio (GE) di Andrea Greco, Socio di SM Club Italia con     oltre 227 visualizzazioni,  - Parata sul Circuito del Mugello (oltre 7430 visualizzazioni),  - Gare di velocità sul circuito Tazio Nuvolari (2 video e oltre 8581 visualizzazioni),  - SM Club Italia al «Concorso d’eleganza» - Salvarola Terme (MO) con 2 video e    oltre 680 visualizzazioni)    </vt:lpstr>
      <vt:lpstr>Presentazione standard di PowerPoint</vt:lpstr>
      <vt:lpstr>Consulenza ricambi  Il servizio di consulenza ricambi ha soddisfatto le esigenze di molti possessori di SM. Soci del Club e utenti esterni hanno appreso dell’esistenza del servizio visitando il sito del Club e sono riusciti a risolvere i problemi riportando le loro SM in grado di funzionare al meglio.  Alcuni di loro si sono associati al Club.</vt:lpstr>
      <vt:lpstr>SM Club Italia e R.I.A.S.C. </vt:lpstr>
      <vt:lpstr>Gli eventi del 2021</vt:lpstr>
      <vt:lpstr>La SM e i giovani. I nuovi appassionati.</vt:lpstr>
      <vt:lpstr>Presentazione standard di PowerPoint</vt:lpstr>
      <vt:lpstr>SM Club Italia alla Fiera di Padova</vt:lpstr>
      <vt:lpstr>       Le proposte dei nostri prossimi raduni  Il Consiglio entrante valuterà le proposte emergenti durante questa Assemblea per verificare la fattibilità tenendo conto del seguente criterio:  Interesse culturale della località prescelta, Eventuale collegamento al settore delle auto d’epoca, Facilità di raggiungimento della meta prescelta, Partecipazione del maggior numero di associati in funzione dei loro luoghi di residenza, Qualità del servizio offerto, Convenienza dei costi on riferimento al servizio fornito, Altre opportunità…  Consultando la sezione «Archivio eventi» del sito, si potranno cercare località ancora poco esplorate per non incorrere in possibili scelte già fatte in passato ed anche per incentivare la partecipazione dei Soci che risiedono in zone distanti dai luoghi prescelti finora.         </vt:lpstr>
      <vt:lpstr>Bilancio 2022 Tesoriere: Egidio Moretti</vt:lpstr>
      <vt:lpstr>Presentazione standard di PowerPoint</vt:lpstr>
      <vt:lpstr>Nomina del nuovo Consiglio direttivo</vt:lpstr>
      <vt:lpstr>Presentazione standard di PowerPoint</vt:lpstr>
      <vt:lpstr>Libri, portachiavi e targhette  Il Club dispone di libri, targhette, targhe dei raduni e nuovi portachiavi (dedicati al cinquantesimo) che i Soci interessati possono richiedere.</vt:lpstr>
      <vt:lpstr>Libri</vt:lpstr>
      <vt:lpstr>Presentazione standard di PowerPoint</vt:lpstr>
      <vt:lpstr>Brochure C6</vt:lpstr>
      <vt:lpstr>Libro dedicato alla XM</vt:lpstr>
      <vt:lpstr>Libretti di istruzione</vt:lpstr>
      <vt:lpstr>Raccolta articoli</vt:lpstr>
      <vt:lpstr>Varie ed eventuali</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Pietro Ciccone</dc:creator>
  <cp:lastModifiedBy>pierociccone@libero.it</cp:lastModifiedBy>
  <cp:revision>230</cp:revision>
  <dcterms:created xsi:type="dcterms:W3CDTF">2016-01-17T19:06:10Z</dcterms:created>
  <dcterms:modified xsi:type="dcterms:W3CDTF">2022-05-03T14:20:48Z</dcterms:modified>
</cp:coreProperties>
</file>